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718" r:id="rId2"/>
    <p:sldId id="705" r:id="rId3"/>
    <p:sldId id="720" r:id="rId4"/>
    <p:sldId id="708" r:id="rId5"/>
    <p:sldId id="707" r:id="rId6"/>
    <p:sldId id="716" r:id="rId7"/>
    <p:sldId id="712" r:id="rId8"/>
    <p:sldId id="711" r:id="rId9"/>
    <p:sldId id="719" r:id="rId10"/>
    <p:sldId id="713" r:id="rId11"/>
    <p:sldId id="717" r:id="rId12"/>
    <p:sldId id="715" r:id="rId13"/>
  </p:sldIdLst>
  <p:sldSz cx="12192000" cy="6858000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D20000"/>
    <a:srgbClr val="FF2525"/>
    <a:srgbClr val="FF4343"/>
    <a:srgbClr val="FF7575"/>
    <a:srgbClr val="FF9900"/>
    <a:srgbClr val="0070C0"/>
    <a:srgbClr val="FFC000"/>
    <a:srgbClr val="F7A70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Destaqu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3" autoAdjust="0"/>
    <p:restoredTop sz="59564" autoAdjust="0"/>
  </p:normalViewPr>
  <p:slideViewPr>
    <p:cSldViewPr snapToGrid="0">
      <p:cViewPr varScale="1">
        <p:scale>
          <a:sx n="104" d="100"/>
          <a:sy n="104" d="100"/>
        </p:scale>
        <p:origin x="108" y="11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625080-E041-43AC-9CE7-2E0EFFB5DC5E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451" y="4751390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1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8D46A-D264-4F52-B603-25DFA47BB0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8101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68D46A-D264-4F52-B603-25DFA47BB0EF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32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68D46A-D264-4F52-B603-25DFA47BB0EF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86527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Referência ao </a:t>
            </a:r>
            <a:r>
              <a:rPr lang="pt-PT" b="1" i="0" dirty="0">
                <a:solidFill>
                  <a:srgbClr val="1F1F1F"/>
                </a:solidFill>
                <a:effectLst/>
                <a:latin typeface="Merriweather-Light"/>
              </a:rPr>
              <a:t>Conselho das Finanças Públicas:</a:t>
            </a:r>
            <a:endParaRPr lang="pt-PT" b="1" dirty="0"/>
          </a:p>
          <a:p>
            <a:pPr algn="l"/>
            <a:endParaRPr lang="pt-PT" b="0" i="0" dirty="0">
              <a:solidFill>
                <a:srgbClr val="1F1F1F"/>
              </a:solidFill>
              <a:effectLst/>
              <a:latin typeface="Merriweather-Light"/>
            </a:endParaRPr>
          </a:p>
          <a:p>
            <a:pPr algn="l"/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Em entrevista publicada no dia 17/02 no Jornal de negócios:</a:t>
            </a:r>
          </a:p>
          <a:p>
            <a:pPr algn="l"/>
            <a:endParaRPr lang="pt-PT" b="0" i="0" dirty="0">
              <a:solidFill>
                <a:srgbClr val="1F1F1F"/>
              </a:solidFill>
              <a:effectLst/>
              <a:latin typeface="Merriweather-Light"/>
            </a:endParaRPr>
          </a:p>
          <a:p>
            <a:pPr algn="l"/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O Conselho das Finanças Públicas (CFP) quer que Açores e Madeira alinhem pelas regras orçamentais nacionais no pós-pandemia, introduzindo um limite à dívida em linha com o PIB regional.</a:t>
            </a:r>
          </a:p>
          <a:p>
            <a:pPr algn="l"/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A presidente do CFP, Nazaré da Costa Cabral, e o vogal não-executivo Carlos Marinheiro concluem que as regras orçamentais aplicáveis às regiões são "substancialmente diferentes" das exigidas ao conjunto das Administrações Públicas.</a:t>
            </a:r>
          </a:p>
          <a:p>
            <a:pPr algn="l"/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Por isso, depois da crise </a:t>
            </a:r>
            <a:r>
              <a:rPr lang="pt-PT" b="0" i="0" dirty="0" err="1">
                <a:solidFill>
                  <a:srgbClr val="1F1F1F"/>
                </a:solidFill>
                <a:effectLst/>
                <a:latin typeface="Merriweather-Light"/>
              </a:rPr>
              <a:t>pandémia</a:t>
            </a:r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, que alterou radicalmente a situação económica nacional e regional e "inviabilizou, por ora, a continuidade ou o regresso ao reforço da sustentabilidade das finanças regionais", os autores defendem que "importaria alinhar as regras aplicáveis às regiões autónomas com as aplicáveis ao conjunto das Administrações Públicas“.</a:t>
            </a:r>
          </a:p>
          <a:p>
            <a:pPr algn="l"/>
            <a:endParaRPr lang="pt-PT" b="0" i="0" dirty="0">
              <a:solidFill>
                <a:srgbClr val="1F1F1F"/>
              </a:solidFill>
              <a:effectLst/>
              <a:latin typeface="Merriweather-Light"/>
            </a:endParaRPr>
          </a:p>
          <a:p>
            <a:pPr algn="l"/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No alinhamento das regras, deve ficar implícito, defendem os responsáveis do CFP, que a República Portuguesa cumpre as regras europeias (embora possam ser sujeitas a ajustamentos) definidas no Pacto de Estabilidade, nomeadamente a redução do excesso da dívida, um ajustamento estrutural de médio prazo e um teto na dívida pública. </a:t>
            </a:r>
            <a:br>
              <a:rPr lang="pt-PT" dirty="0"/>
            </a:br>
            <a:br>
              <a:rPr lang="pt-PT" dirty="0"/>
            </a:br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Neste sentido, "parece ser sensato ser definido um limite à dívida regional, na mesma ótica relevante para os compromissos internacionais da República, tendo por referência o PIB de cada região autónoma", afirmam.</a:t>
            </a:r>
          </a:p>
          <a:p>
            <a:pPr algn="l"/>
            <a:endParaRPr lang="pt-PT" b="0" i="0" dirty="0">
              <a:solidFill>
                <a:srgbClr val="1F1F1F"/>
              </a:solidFill>
              <a:effectLst/>
              <a:latin typeface="Merriweather-Light"/>
            </a:endParaRPr>
          </a:p>
          <a:p>
            <a:pPr algn="l"/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Além disso, Nazaré da Costa Cabral e Carlos Marinheiro afirmam que, tal como se entende da lei das finanças regionais atualmente em vigor, "o alinhamento das regras deve considerar que as regiões autónomas têm direito à totalidade da receita fiscal gerada e cobrada no respetivo território", bem como o facto de a despesa com subsídios de desemprego, que decorre de ciclos económicos adversos, não é responsabilidade das regiões autónomas, mas do sistema de Segurança Social.</a:t>
            </a:r>
            <a:br>
              <a:rPr lang="pt-PT" dirty="0"/>
            </a:br>
            <a:br>
              <a:rPr lang="pt-PT" dirty="0"/>
            </a:br>
            <a:r>
              <a:rPr lang="pt-PT" b="0" i="0" dirty="0">
                <a:solidFill>
                  <a:srgbClr val="1F1F1F"/>
                </a:solidFill>
                <a:effectLst/>
                <a:latin typeface="Merriweather-Light"/>
              </a:rPr>
              <a:t>"Em suma, a fase pós-pandemia deverá constituir para todos os sectores públicos, de dentre eles o sector regional, um momento para retomar o caminho da sustentabilidade financeira, assente num quadro legislativo porventura renovado", consideram.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68D46A-D264-4F52-B603-25DFA47BB0EF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6012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1550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4676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6907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9965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1383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3141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4509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1793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78594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477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3719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0BFDA-617A-44B3-8415-BA6BDA20BA6F}" type="datetimeFigureOut">
              <a:rPr lang="pt-PT" smtClean="0"/>
              <a:t>18/02/2022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75FAD-8696-4F07-9ECF-60E496CBFDC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188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11B2E09A-1B8F-466F-9E64-AB1A48E84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37" y="-50519"/>
            <a:ext cx="12257674" cy="6959038"/>
          </a:xfrm>
          <a:prstGeom prst="rect">
            <a:avLst/>
          </a:prstGeom>
        </p:spPr>
      </p:pic>
      <p:sp>
        <p:nvSpPr>
          <p:cNvPr id="5" name="Marcador de Posição de Conteúdo 2">
            <a:extLst>
              <a:ext uri="{FF2B5EF4-FFF2-40B4-BE49-F238E27FC236}">
                <a16:creationId xmlns:a16="http://schemas.microsoft.com/office/drawing/2014/main" id="{630E549E-9BB5-4122-BFBE-04A30F5D68E2}"/>
              </a:ext>
            </a:extLst>
          </p:cNvPr>
          <p:cNvSpPr txBox="1">
            <a:spLocks/>
          </p:cNvSpPr>
          <p:nvPr/>
        </p:nvSpPr>
        <p:spPr>
          <a:xfrm>
            <a:off x="0" y="6209746"/>
            <a:ext cx="3138523" cy="49274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pt-PT" sz="1200" b="1" i="1" dirty="0">
                <a:ln w="0"/>
                <a:solidFill>
                  <a:schemeClr val="accent5"/>
                </a:solidFill>
                <a:latin typeface="+mj-lt"/>
              </a:rPr>
              <a:t>Ponta Delgada</a:t>
            </a:r>
            <a:endParaRPr lang="pt-PT" sz="1200" i="1" dirty="0">
              <a:ln w="0"/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B6AE4A4-CBE5-4F2A-BC8F-5647E6C18C66}"/>
              </a:ext>
            </a:extLst>
          </p:cNvPr>
          <p:cNvSpPr txBox="1"/>
          <p:nvPr/>
        </p:nvSpPr>
        <p:spPr>
          <a:xfrm>
            <a:off x="3592606" y="1033276"/>
            <a:ext cx="5006789" cy="419005"/>
          </a:xfrm>
          <a:prstGeom prst="round2SameRect">
            <a:avLst>
              <a:gd name="adj1" fmla="val 16667"/>
              <a:gd name="adj2" fmla="val 18209"/>
            </a:avLst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endParaRPr lang="pt-PT" sz="2200" b="1" dirty="0">
              <a:solidFill>
                <a:srgbClr val="0070C0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9771FE3-8EB4-4FC8-BBE1-1FD5D94F6D24}"/>
              </a:ext>
            </a:extLst>
          </p:cNvPr>
          <p:cNvSpPr txBox="1">
            <a:spLocks/>
          </p:cNvSpPr>
          <p:nvPr/>
        </p:nvSpPr>
        <p:spPr>
          <a:xfrm>
            <a:off x="811306" y="887693"/>
            <a:ext cx="10569388" cy="64527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3600" b="1" spc="-150" dirty="0">
                <a:ln w="0"/>
                <a:solidFill>
                  <a:schemeClr val="accent5"/>
                </a:solidFill>
              </a:rPr>
              <a:t>REVISÃO DA LEI DAS FINANÇAS DAS REGIÕES AUTÓNOMAS</a:t>
            </a:r>
          </a:p>
          <a:p>
            <a:pPr algn="ctr">
              <a:lnSpc>
                <a:spcPct val="150000"/>
              </a:lnSpc>
            </a:pPr>
            <a:r>
              <a:rPr lang="pt-PT" sz="2400" b="1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PRINCIPAIS IMPACTOS FINANCEIROS</a:t>
            </a:r>
          </a:p>
          <a:p>
            <a:pPr algn="l">
              <a:lnSpc>
                <a:spcPct val="150000"/>
              </a:lnSpc>
            </a:pPr>
            <a:endParaRPr lang="pt-PT" sz="2800" dirty="0">
              <a:ln w="0"/>
              <a:solidFill>
                <a:srgbClr val="000066"/>
              </a:solidFill>
            </a:endParaRPr>
          </a:p>
        </p:txBody>
      </p:sp>
      <p:sp>
        <p:nvSpPr>
          <p:cNvPr id="8" name="Marcador de Posição de Conteúdo 2">
            <a:extLst>
              <a:ext uri="{FF2B5EF4-FFF2-40B4-BE49-F238E27FC236}">
                <a16:creationId xmlns:a16="http://schemas.microsoft.com/office/drawing/2014/main" id="{04DA163D-7A8E-4889-983A-2FDBAAB32897}"/>
              </a:ext>
            </a:extLst>
          </p:cNvPr>
          <p:cNvSpPr txBox="1">
            <a:spLocks/>
          </p:cNvSpPr>
          <p:nvPr/>
        </p:nvSpPr>
        <p:spPr>
          <a:xfrm>
            <a:off x="8599395" y="6209746"/>
            <a:ext cx="3138523" cy="49274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pt-PT" sz="1200" b="1" i="1" dirty="0">
                <a:ln w="0"/>
                <a:solidFill>
                  <a:schemeClr val="accent5"/>
                </a:solidFill>
              </a:rPr>
              <a:t>21 de fevereiro de 2022</a:t>
            </a:r>
            <a:endParaRPr lang="pt-PT" sz="1200" i="1" dirty="0">
              <a:ln w="0"/>
              <a:solidFill>
                <a:schemeClr val="accent5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9789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91"/>
            <a:ext cx="12192000" cy="6852482"/>
          </a:xfrm>
          <a:prstGeom prst="rect">
            <a:avLst/>
          </a:prstGeom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6B0CEA53-53F6-4B28-A536-78E61F745418}"/>
              </a:ext>
            </a:extLst>
          </p:cNvPr>
          <p:cNvSpPr/>
          <p:nvPr/>
        </p:nvSpPr>
        <p:spPr>
          <a:xfrm>
            <a:off x="1430079" y="1372276"/>
            <a:ext cx="93460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revisão da LFRA pretende também rever o facto das Regiões Autónomas estarem atualmente </a:t>
            </a:r>
            <a:r>
              <a:rPr lang="pt-PT" b="1" dirty="0">
                <a:solidFill>
                  <a:srgbClr val="000066"/>
                </a:solidFill>
              </a:rPr>
              <a:t>limitadas na adaptação/criação de um sistema fiscal regional </a:t>
            </a:r>
            <a:r>
              <a:rPr lang="pt-PT" dirty="0">
                <a:solidFill>
                  <a:srgbClr val="000066"/>
                </a:solidFill>
              </a:rPr>
              <a:t>diferenciado ou assente em outros princípios, que atenda às especificidades de cada uma das </a:t>
            </a:r>
            <a:r>
              <a:rPr lang="pt-PT" dirty="0" err="1">
                <a:solidFill>
                  <a:srgbClr val="000066"/>
                </a:solidFill>
              </a:rPr>
              <a:t>RA’s</a:t>
            </a:r>
            <a:r>
              <a:rPr lang="pt-PT" dirty="0">
                <a:solidFill>
                  <a:srgbClr val="000066"/>
                </a:solidFill>
              </a:rPr>
              <a:t>.</a:t>
            </a:r>
            <a:endParaRPr lang="pt-PT" b="1" dirty="0">
              <a:solidFill>
                <a:srgbClr val="000066"/>
              </a:solidFill>
            </a:endParaRPr>
          </a:p>
        </p:txBody>
      </p:sp>
      <p:sp>
        <p:nvSpPr>
          <p:cNvPr id="13" name="Retângulo 1">
            <a:extLst>
              <a:ext uri="{FF2B5EF4-FFF2-40B4-BE49-F238E27FC236}">
                <a16:creationId xmlns:a16="http://schemas.microsoft.com/office/drawing/2014/main" id="{2CD3D66B-350A-4572-A8E9-E6DAE9EFBEFA}"/>
              </a:ext>
            </a:extLst>
          </p:cNvPr>
          <p:cNvSpPr/>
          <p:nvPr/>
        </p:nvSpPr>
        <p:spPr>
          <a:xfrm>
            <a:off x="1389738" y="3983699"/>
            <a:ext cx="93460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As Regiões Autónomas </a:t>
            </a:r>
            <a:r>
              <a:rPr lang="pt-PT" b="1" dirty="0">
                <a:solidFill>
                  <a:srgbClr val="000066"/>
                </a:solidFill>
              </a:rPr>
              <a:t>necessitam de autonomia para poderem implementar um sistema fiscal próprio, simples e competitivo</a:t>
            </a:r>
            <a:r>
              <a:rPr lang="pt-PT" dirty="0">
                <a:solidFill>
                  <a:srgbClr val="000066"/>
                </a:solidFill>
              </a:rPr>
              <a:t>, </a:t>
            </a:r>
            <a:r>
              <a:rPr lang="pt-PT" b="1" dirty="0">
                <a:solidFill>
                  <a:srgbClr val="000066"/>
                </a:solidFill>
              </a:rPr>
              <a:t>adaptado às prioridades e objetivos políticos de cada Região</a:t>
            </a:r>
            <a:r>
              <a:rPr lang="pt-PT" dirty="0">
                <a:solidFill>
                  <a:srgbClr val="000066"/>
                </a:solidFill>
              </a:rPr>
              <a:t>, que possibilite a captação de investimento direto estrangeiro, que fomente a criação de emprego qualificado, promova o crescimento económico, incremente a coesão e permita atenuar os efeitos da ultraperiferia.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B76E930F-3E19-44ED-B841-BE52654768E7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16" name="Retângulo: Cantos Superiores Arredondados 15">
              <a:extLst>
                <a:ext uri="{FF2B5EF4-FFF2-40B4-BE49-F238E27FC236}">
                  <a16:creationId xmlns:a16="http://schemas.microsoft.com/office/drawing/2014/main" id="{868393A6-C6D3-4640-AE17-EEE20DB8FA5B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7" name="Retângulo: Cantos Superiores Arredondados 16">
              <a:extLst>
                <a:ext uri="{FF2B5EF4-FFF2-40B4-BE49-F238E27FC236}">
                  <a16:creationId xmlns:a16="http://schemas.microsoft.com/office/drawing/2014/main" id="{ABEC229F-E27A-4074-8280-1EF1E196B263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732EE5DF-34B8-42D7-8977-98016E920A37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ADAPTAÇÃO DO SISTEMA FISCAL NACIONAL – ART. 59.º</a:t>
              </a:r>
            </a:p>
          </p:txBody>
        </p:sp>
      </p:grp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44A672AA-B22A-477B-B77A-17FF7374D758}"/>
              </a:ext>
            </a:extLst>
          </p:cNvPr>
          <p:cNvSpPr txBox="1"/>
          <p:nvPr/>
        </p:nvSpPr>
        <p:spPr>
          <a:xfrm>
            <a:off x="1272854" y="2454896"/>
            <a:ext cx="9668047" cy="1271817"/>
          </a:xfrm>
          <a:prstGeom prst="round2SameRect">
            <a:avLst>
              <a:gd name="adj1" fmla="val 16667"/>
              <a:gd name="adj2" fmla="val 17310"/>
            </a:avLst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endParaRPr lang="pt-PT" sz="2200" b="1" dirty="0">
              <a:solidFill>
                <a:srgbClr val="0070C0"/>
              </a:solidFill>
            </a:endParaRPr>
          </a:p>
        </p:txBody>
      </p:sp>
      <p:sp>
        <p:nvSpPr>
          <p:cNvPr id="14" name="Retângulo 1">
            <a:extLst>
              <a:ext uri="{FF2B5EF4-FFF2-40B4-BE49-F238E27FC236}">
                <a16:creationId xmlns:a16="http://schemas.microsoft.com/office/drawing/2014/main" id="{4E8A6F26-4FA1-454A-B3DF-2DEBB1643673}"/>
              </a:ext>
            </a:extLst>
          </p:cNvPr>
          <p:cNvSpPr/>
          <p:nvPr/>
        </p:nvSpPr>
        <p:spPr>
          <a:xfrm>
            <a:off x="1430080" y="2625556"/>
            <a:ext cx="93460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chemeClr val="bg1"/>
                </a:solidFill>
              </a:rPr>
              <a:t>Com exceção do IVA, dada a natureza do imposto, é proposta o </a:t>
            </a:r>
            <a:r>
              <a:rPr lang="pt-PT" b="1" dirty="0">
                <a:solidFill>
                  <a:schemeClr val="bg1"/>
                </a:solidFill>
              </a:rPr>
              <a:t>fim das limitações de redução das taxas de IRS e IRC, atualmente existentes, bem como a possibilidade de adaptar benefícios fiscais atendendo às suas especificidades regionais.</a:t>
            </a:r>
          </a:p>
        </p:txBody>
      </p:sp>
    </p:spTree>
    <p:extLst>
      <p:ext uri="{BB962C8B-B14F-4D97-AF65-F5344CB8AC3E}">
        <p14:creationId xmlns:p14="http://schemas.microsoft.com/office/powerpoint/2010/main" val="1221923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91"/>
            <a:ext cx="12192000" cy="6852482"/>
          </a:xfrm>
          <a:prstGeom prst="rect">
            <a:avLst/>
          </a:prstGeom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6B0CEA53-53F6-4B28-A536-78E61F745418}"/>
              </a:ext>
            </a:extLst>
          </p:cNvPr>
          <p:cNvSpPr/>
          <p:nvPr/>
        </p:nvSpPr>
        <p:spPr>
          <a:xfrm>
            <a:off x="1212985" y="1370883"/>
            <a:ext cx="96995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Revisão da Lei das Finanças das Regiões Autónomas, </a:t>
            </a:r>
            <a:r>
              <a:rPr lang="pt-PT" b="1" dirty="0">
                <a:solidFill>
                  <a:srgbClr val="000066"/>
                </a:solidFill>
              </a:rPr>
              <a:t>aprovada por unanimidade por todas as forças políticas na Assembleia Legislativa da Madeira</a:t>
            </a:r>
            <a:r>
              <a:rPr lang="pt-PT" dirty="0">
                <a:solidFill>
                  <a:srgbClr val="000066"/>
                </a:solidFill>
              </a:rPr>
              <a:t>, através da Resolução n.º 24/2021/M, de 14 de julho, é uma proposta de Lei que vem corrigir grande parte das lacunas e injustiças ainda presentes na atualmente em vigor.</a:t>
            </a:r>
          </a:p>
        </p:txBody>
      </p:sp>
      <p:sp>
        <p:nvSpPr>
          <p:cNvPr id="16" name="Retângulo 1">
            <a:extLst>
              <a:ext uri="{FF2B5EF4-FFF2-40B4-BE49-F238E27FC236}">
                <a16:creationId xmlns:a16="http://schemas.microsoft.com/office/drawing/2014/main" id="{60679E4A-0C7C-46C5-8EF1-E1E4A699D872}"/>
              </a:ext>
            </a:extLst>
          </p:cNvPr>
          <p:cNvSpPr/>
          <p:nvPr/>
        </p:nvSpPr>
        <p:spPr>
          <a:xfrm>
            <a:off x="1284659" y="4088636"/>
            <a:ext cx="96400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revisão da LFRA possui margem para ser negociada com o Governo da República, sendo urgente e fundamental que </a:t>
            </a:r>
            <a:r>
              <a:rPr lang="pt-PT" b="1" dirty="0">
                <a:solidFill>
                  <a:srgbClr val="000066"/>
                </a:solidFill>
              </a:rPr>
              <a:t>as duas Regiões Autónomas estejam unidas e em perfeita sintonia  neste desafio, sob pena do futuro e desenvolvimento económico das duas Regiões continuar fortemente condicionado.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17EBD162-2C1B-4968-B467-CA85E0354A73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14" name="Retângulo: Cantos Superiores Arredondados 13">
              <a:extLst>
                <a:ext uri="{FF2B5EF4-FFF2-40B4-BE49-F238E27FC236}">
                  <a16:creationId xmlns:a16="http://schemas.microsoft.com/office/drawing/2014/main" id="{8D3EDBDD-EE3E-459E-887A-A06FC0C44BFE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D31D9E74-4F0D-456F-B78F-E6C5478B27B6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F5E6A657-BCF6-4880-B886-3FEFAA9F7A8B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CONCLUSÃO</a:t>
              </a:r>
            </a:p>
          </p:txBody>
        </p:sp>
      </p:grp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48A24F90-47A4-4AF8-B8F8-3F2B2689534D}"/>
              </a:ext>
            </a:extLst>
          </p:cNvPr>
          <p:cNvSpPr txBox="1"/>
          <p:nvPr/>
        </p:nvSpPr>
        <p:spPr>
          <a:xfrm>
            <a:off x="1280305" y="2698010"/>
            <a:ext cx="9648808" cy="1229902"/>
          </a:xfrm>
          <a:prstGeom prst="round2SameRect">
            <a:avLst>
              <a:gd name="adj1" fmla="val 16667"/>
              <a:gd name="adj2" fmla="val 17310"/>
            </a:avLst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endParaRPr lang="pt-PT" sz="2200" b="1" dirty="0">
              <a:solidFill>
                <a:srgbClr val="0070C0"/>
              </a:solidFill>
            </a:endParaRPr>
          </a:p>
        </p:txBody>
      </p:sp>
      <p:sp>
        <p:nvSpPr>
          <p:cNvPr id="10" name="Retângulo 1">
            <a:extLst>
              <a:ext uri="{FF2B5EF4-FFF2-40B4-BE49-F238E27FC236}">
                <a16:creationId xmlns:a16="http://schemas.microsoft.com/office/drawing/2014/main" id="{45FA4FBE-C3DE-40E5-A7E6-B7161503F148}"/>
              </a:ext>
            </a:extLst>
          </p:cNvPr>
          <p:cNvSpPr/>
          <p:nvPr/>
        </p:nvSpPr>
        <p:spPr>
          <a:xfrm>
            <a:off x="1419447" y="2814996"/>
            <a:ext cx="92037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chemeClr val="bg1"/>
                </a:solidFill>
              </a:rPr>
              <a:t>O futuro das Regiões Autónomas e a possibilidade das mesmas </a:t>
            </a:r>
            <a:r>
              <a:rPr lang="pt-PT" b="1" dirty="0">
                <a:solidFill>
                  <a:schemeClr val="bg1"/>
                </a:solidFill>
              </a:rPr>
              <a:t>disporem dos instrumentos necessários para ultrapassar os desafios futuros</a:t>
            </a:r>
            <a:r>
              <a:rPr lang="pt-PT" dirty="0">
                <a:solidFill>
                  <a:schemeClr val="bg1"/>
                </a:solidFill>
              </a:rPr>
              <a:t> depende, em muito, da aprovação da atual proposta de Lei </a:t>
            </a:r>
            <a:r>
              <a:rPr lang="pt-PT" b="1" dirty="0">
                <a:solidFill>
                  <a:schemeClr val="bg1"/>
                </a:solidFill>
              </a:rPr>
              <a:t>que é benéfica para as duas Regiões. </a:t>
            </a:r>
          </a:p>
        </p:txBody>
      </p:sp>
    </p:spTree>
    <p:extLst>
      <p:ext uri="{BB962C8B-B14F-4D97-AF65-F5344CB8AC3E}">
        <p14:creationId xmlns:p14="http://schemas.microsoft.com/office/powerpoint/2010/main" val="2977885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18"/>
            <a:ext cx="12192000" cy="6852482"/>
          </a:xfrm>
          <a:prstGeom prst="rect">
            <a:avLst/>
          </a:prstGeom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6B0CEA53-53F6-4B28-A536-78E61F745418}"/>
              </a:ext>
            </a:extLst>
          </p:cNvPr>
          <p:cNvSpPr/>
          <p:nvPr/>
        </p:nvSpPr>
        <p:spPr>
          <a:xfrm>
            <a:off x="2196455" y="2493634"/>
            <a:ext cx="77990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5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OBRIGADO</a:t>
            </a:r>
          </a:p>
          <a:p>
            <a:pPr algn="just"/>
            <a:endParaRPr lang="pt-PT" sz="36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3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1">
            <a:extLst>
              <a:ext uri="{FF2B5EF4-FFF2-40B4-BE49-F238E27FC236}">
                <a16:creationId xmlns:a16="http://schemas.microsoft.com/office/drawing/2014/main" id="{A8DCC190-5DE3-4A75-80B8-2EA17884DD80}"/>
              </a:ext>
            </a:extLst>
          </p:cNvPr>
          <p:cNvSpPr/>
          <p:nvPr/>
        </p:nvSpPr>
        <p:spPr>
          <a:xfrm>
            <a:off x="1467292" y="1344724"/>
            <a:ext cx="9239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revisão da Lei das Finanças das Regiões Autónomas (LFRA) pretende implementar uma nova dinâmica de relacionamento institucional, que </a:t>
            </a:r>
            <a:r>
              <a:rPr lang="pt-PT" b="1" dirty="0">
                <a:solidFill>
                  <a:srgbClr val="000066"/>
                </a:solidFill>
              </a:rPr>
              <a:t>promova o diálogo profícuo entre o Estado e as Regiões Autónomas</a:t>
            </a:r>
            <a:r>
              <a:rPr lang="pt-PT" dirty="0">
                <a:solidFill>
                  <a:srgbClr val="000066"/>
                </a:solidFill>
              </a:rPr>
              <a:t>, em cumprimento dos princípios constitucionais.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14DA94C9-4C67-44FC-BA87-D765B7282049}"/>
              </a:ext>
            </a:extLst>
          </p:cNvPr>
          <p:cNvSpPr/>
          <p:nvPr/>
        </p:nvSpPr>
        <p:spPr>
          <a:xfrm>
            <a:off x="1994263" y="3639244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PT" dirty="0">
              <a:solidFill>
                <a:srgbClr val="000066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22A4E3F-1293-4E9B-9C79-A1613B397C30}"/>
              </a:ext>
            </a:extLst>
          </p:cNvPr>
          <p:cNvSpPr txBox="1"/>
          <p:nvPr/>
        </p:nvSpPr>
        <p:spPr>
          <a:xfrm>
            <a:off x="1336095" y="2536848"/>
            <a:ext cx="9370890" cy="1240235"/>
          </a:xfrm>
          <a:prstGeom prst="round2SameRect">
            <a:avLst>
              <a:gd name="adj1" fmla="val 16667"/>
              <a:gd name="adj2" fmla="val 18209"/>
            </a:avLst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endParaRPr lang="pt-PT" sz="2200" b="1" dirty="0">
              <a:solidFill>
                <a:srgbClr val="0070C0"/>
              </a:solidFill>
            </a:endParaRPr>
          </a:p>
        </p:txBody>
      </p:sp>
      <p:sp>
        <p:nvSpPr>
          <p:cNvPr id="11" name="Retângulo 1">
            <a:extLst>
              <a:ext uri="{FF2B5EF4-FFF2-40B4-BE49-F238E27FC236}">
                <a16:creationId xmlns:a16="http://schemas.microsoft.com/office/drawing/2014/main" id="{2F06EBC8-F572-4BED-8C3E-85A35EEFA154}"/>
              </a:ext>
            </a:extLst>
          </p:cNvPr>
          <p:cNvSpPr/>
          <p:nvPr/>
        </p:nvSpPr>
        <p:spPr>
          <a:xfrm>
            <a:off x="1476153" y="4008576"/>
            <a:ext cx="92396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O objetivo é criar um espaço de discussão mais abrangente, não só de acompanhamento das políticas financeiras </a:t>
            </a:r>
            <a:r>
              <a:rPr lang="pt-PT" b="1" dirty="0">
                <a:solidFill>
                  <a:srgbClr val="000066"/>
                </a:solidFill>
              </a:rPr>
              <a:t>(ao nível técnico), </a:t>
            </a:r>
            <a:r>
              <a:rPr lang="pt-PT" dirty="0">
                <a:solidFill>
                  <a:srgbClr val="000066"/>
                </a:solidFill>
              </a:rPr>
              <a:t>como acontece atualmente, mas que permita ser um espaço de resolução efetiva dos assuntos financeiros pendentes entre as Regiões Autónomas e o Estado Central </a:t>
            </a:r>
            <a:r>
              <a:rPr lang="pt-PT" b="1" dirty="0">
                <a:solidFill>
                  <a:srgbClr val="000066"/>
                </a:solidFill>
              </a:rPr>
              <a:t>(ao nível político)</a:t>
            </a:r>
            <a:r>
              <a:rPr lang="pt-PT" dirty="0">
                <a:solidFill>
                  <a:srgbClr val="000066"/>
                </a:solidFill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DEBFFA6C-E3CC-4B4B-A2D1-7BF0F9F1AA5E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5" name="Retângulo: Cantos Superiores Arredondados 4">
              <a:extLst>
                <a:ext uri="{FF2B5EF4-FFF2-40B4-BE49-F238E27FC236}">
                  <a16:creationId xmlns:a16="http://schemas.microsoft.com/office/drawing/2014/main" id="{93E28006-4A32-4F3A-92E2-0D1AAC5391BB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4" name="Retângulo: Cantos Superiores Arredondados 13">
              <a:extLst>
                <a:ext uri="{FF2B5EF4-FFF2-40B4-BE49-F238E27FC236}">
                  <a16:creationId xmlns:a16="http://schemas.microsoft.com/office/drawing/2014/main" id="{4A1B3A8D-E0DB-42E3-882A-56002F5E61C5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4F3A57E6-53EA-4403-A235-4192C7867F65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CONSELHO DE ACOMPANHAMENTO DAS POLÍTICAS FINANCEIRAS (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15.º)</a:t>
              </a:r>
            </a:p>
          </p:txBody>
        </p:sp>
      </p:grpSp>
      <p:sp>
        <p:nvSpPr>
          <p:cNvPr id="12" name="Retângulo 1">
            <a:extLst>
              <a:ext uri="{FF2B5EF4-FFF2-40B4-BE49-F238E27FC236}">
                <a16:creationId xmlns:a16="http://schemas.microsoft.com/office/drawing/2014/main" id="{91F44618-9DC1-4DCB-BFC0-AF869DD29597}"/>
              </a:ext>
            </a:extLst>
          </p:cNvPr>
          <p:cNvSpPr/>
          <p:nvPr/>
        </p:nvSpPr>
        <p:spPr>
          <a:xfrm>
            <a:off x="1442901" y="2638884"/>
            <a:ext cx="9239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chemeClr val="bg1"/>
                </a:solidFill>
              </a:rPr>
              <a:t>Pretende-se assim dar uma </a:t>
            </a:r>
            <a:r>
              <a:rPr lang="pt-PT" b="1" dirty="0">
                <a:solidFill>
                  <a:schemeClr val="bg1"/>
                </a:solidFill>
              </a:rPr>
              <a:t>nova importância política ao Conselho de Acompanhamento das Políticas Financeiras</a:t>
            </a:r>
            <a:r>
              <a:rPr lang="pt-PT" dirty="0">
                <a:solidFill>
                  <a:schemeClr val="bg1"/>
                </a:solidFill>
              </a:rPr>
              <a:t>, propondo que o mesmo passe a ser constituído por membros dos Governos Regionais e da República, por forma a promover o diálogo e a cooperação entre Governos.</a:t>
            </a:r>
          </a:p>
        </p:txBody>
      </p:sp>
    </p:spTree>
    <p:extLst>
      <p:ext uri="{BB962C8B-B14F-4D97-AF65-F5344CB8AC3E}">
        <p14:creationId xmlns:p14="http://schemas.microsoft.com/office/powerpoint/2010/main" val="3302020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9"/>
            <a:ext cx="12192000" cy="6852482"/>
          </a:xfrm>
          <a:prstGeom prst="rect">
            <a:avLst/>
          </a:prstGeom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96C4F170-70EA-4509-9CDC-3C704F77152F}"/>
              </a:ext>
            </a:extLst>
          </p:cNvPr>
          <p:cNvSpPr/>
          <p:nvPr/>
        </p:nvSpPr>
        <p:spPr>
          <a:xfrm>
            <a:off x="1440944" y="1300071"/>
            <a:ext cx="9310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LFRA aprovada na Assembleia Legislativa da Região Autónoma da Madeira veio </a:t>
            </a:r>
            <a:r>
              <a:rPr lang="pt-PT" b="1" dirty="0">
                <a:solidFill>
                  <a:srgbClr val="000066"/>
                </a:solidFill>
              </a:rPr>
              <a:t>ajustar e clarificar as regras para aprovação dos Projetos de Interesse Comum</a:t>
            </a:r>
            <a:r>
              <a:rPr lang="pt-PT" dirty="0">
                <a:solidFill>
                  <a:srgbClr val="000066"/>
                </a:solidFill>
              </a:rPr>
              <a:t> definindo também, claramente, a percentagem de cofinanciamento por parte do Estado, em linha com a taxa de comparticipação de projetos financiados por fundos comunitários.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A488734-78F1-4C26-B881-CC424DF523E5}"/>
              </a:ext>
            </a:extLst>
          </p:cNvPr>
          <p:cNvSpPr txBox="1"/>
          <p:nvPr/>
        </p:nvSpPr>
        <p:spPr>
          <a:xfrm>
            <a:off x="1238654" y="2641623"/>
            <a:ext cx="9512404" cy="1430045"/>
          </a:xfrm>
          <a:prstGeom prst="round2SameRect">
            <a:avLst>
              <a:gd name="adj1" fmla="val 16667"/>
              <a:gd name="adj2" fmla="val 17310"/>
            </a:avLst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endParaRPr lang="pt-PT" sz="2200" b="1" dirty="0">
              <a:solidFill>
                <a:srgbClr val="0070C0"/>
              </a:solidFill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DEBFFA6C-E3CC-4B4B-A2D1-7BF0F9F1AA5E}"/>
              </a:ext>
            </a:extLst>
          </p:cNvPr>
          <p:cNvGrpSpPr/>
          <p:nvPr/>
        </p:nvGrpSpPr>
        <p:grpSpPr>
          <a:xfrm>
            <a:off x="2134386" y="44820"/>
            <a:ext cx="7923228" cy="988740"/>
            <a:chOff x="1279044" y="999410"/>
            <a:chExt cx="7923228" cy="988740"/>
          </a:xfrm>
        </p:grpSpPr>
        <p:sp>
          <p:nvSpPr>
            <p:cNvPr id="19" name="Retângulo: Cantos Superiores Arredondados 18">
              <a:extLst>
                <a:ext uri="{FF2B5EF4-FFF2-40B4-BE49-F238E27FC236}">
                  <a16:creationId xmlns:a16="http://schemas.microsoft.com/office/drawing/2014/main" id="{93E28006-4A32-4F3A-92E2-0D1AAC5391BB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PT"/>
            </a:p>
          </p:txBody>
        </p:sp>
        <p:sp>
          <p:nvSpPr>
            <p:cNvPr id="20" name="Retângulo: Cantos Superiores Arredondados 19">
              <a:extLst>
                <a:ext uri="{FF2B5EF4-FFF2-40B4-BE49-F238E27FC236}">
                  <a16:creationId xmlns:a16="http://schemas.microsoft.com/office/drawing/2014/main" id="{4A1B3A8D-E0DB-42E3-882A-56002F5E61C5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PT"/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4F3A57E6-53EA-4403-A235-4192C7867F65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PROJETOS DE INTERESSE COMUM (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51.º) e APOIO EXTRAORDINÁRIO (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51.º-A)</a:t>
              </a:r>
            </a:p>
          </p:txBody>
        </p:sp>
      </p:grpSp>
      <p:sp>
        <p:nvSpPr>
          <p:cNvPr id="12" name="Retângulo 1">
            <a:extLst>
              <a:ext uri="{FF2B5EF4-FFF2-40B4-BE49-F238E27FC236}">
                <a16:creationId xmlns:a16="http://schemas.microsoft.com/office/drawing/2014/main" id="{1B8B376D-4C1E-48E9-953C-0C977783ADD4}"/>
              </a:ext>
            </a:extLst>
          </p:cNvPr>
          <p:cNvSpPr/>
          <p:nvPr/>
        </p:nvSpPr>
        <p:spPr>
          <a:xfrm>
            <a:off x="1440942" y="2843605"/>
            <a:ext cx="92225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chemeClr val="bg1"/>
                </a:solidFill>
              </a:rPr>
              <a:t>Nesta medida</a:t>
            </a:r>
            <a:r>
              <a:rPr lang="pt-PT" b="1" dirty="0">
                <a:solidFill>
                  <a:schemeClr val="bg1"/>
                </a:solidFill>
              </a:rPr>
              <a:t>, salvaguardando futuros Projetos a candidatar pelos Açores e pela Madeira</a:t>
            </a:r>
            <a:r>
              <a:rPr lang="pt-PT" dirty="0">
                <a:solidFill>
                  <a:schemeClr val="bg1"/>
                </a:solidFill>
              </a:rPr>
              <a:t>, prevê-se um financiamento mínimo do Estado de </a:t>
            </a:r>
            <a:r>
              <a:rPr lang="pt-P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85%</a:t>
            </a:r>
            <a:r>
              <a:rPr lang="pt-PT" sz="2000" dirty="0">
                <a:solidFill>
                  <a:schemeClr val="bg1"/>
                </a:solidFill>
              </a:rPr>
              <a:t>,</a:t>
            </a:r>
            <a:r>
              <a:rPr lang="pt-PT" sz="2000" b="1" dirty="0">
                <a:solidFill>
                  <a:schemeClr val="bg1"/>
                </a:solidFill>
              </a:rPr>
              <a:t> </a:t>
            </a:r>
            <a:r>
              <a:rPr lang="pt-PT" dirty="0">
                <a:solidFill>
                  <a:schemeClr val="bg1"/>
                </a:solidFill>
              </a:rPr>
              <a:t>garantido um relacionamento semelhante entre o Estado e as Regiões Autónomas ao que sucede com as instituições europeias.</a:t>
            </a:r>
          </a:p>
        </p:txBody>
      </p:sp>
      <p:sp>
        <p:nvSpPr>
          <p:cNvPr id="13" name="Retângulo 1">
            <a:extLst>
              <a:ext uri="{FF2B5EF4-FFF2-40B4-BE49-F238E27FC236}">
                <a16:creationId xmlns:a16="http://schemas.microsoft.com/office/drawing/2014/main" id="{1ECF68EC-B395-458C-B384-68C47B98F5D3}"/>
              </a:ext>
            </a:extLst>
          </p:cNvPr>
          <p:cNvSpPr/>
          <p:nvPr/>
        </p:nvSpPr>
        <p:spPr>
          <a:xfrm>
            <a:off x="1397172" y="4273650"/>
            <a:ext cx="9310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Também no que se refere </a:t>
            </a:r>
            <a:r>
              <a:rPr lang="pt-PT" b="1" dirty="0">
                <a:solidFill>
                  <a:srgbClr val="000066"/>
                </a:solidFill>
              </a:rPr>
              <a:t>ao apoio extraordinário do Estado </a:t>
            </a:r>
            <a:r>
              <a:rPr lang="pt-PT" dirty="0">
                <a:solidFill>
                  <a:srgbClr val="000066"/>
                </a:solidFill>
              </a:rPr>
              <a:t>para fazer face à situações imprevistas e excecionais, por exemplo, resultantes de catástrofes naturais, </a:t>
            </a:r>
            <a:r>
              <a:rPr lang="pt-PT" b="1" dirty="0">
                <a:solidFill>
                  <a:srgbClr val="000066"/>
                </a:solidFill>
              </a:rPr>
              <a:t>passam a constar da lei os procedimentos necessários para a candidatura e aprovação </a:t>
            </a:r>
            <a:r>
              <a:rPr lang="pt-PT" dirty="0">
                <a:solidFill>
                  <a:srgbClr val="000066"/>
                </a:solidFill>
              </a:rPr>
              <a:t>dos apoios a conceder pelo Estado e que até aqui eram ausentes.</a:t>
            </a:r>
          </a:p>
        </p:txBody>
      </p:sp>
    </p:spTree>
    <p:extLst>
      <p:ext uri="{BB962C8B-B14F-4D97-AF65-F5344CB8AC3E}">
        <p14:creationId xmlns:p14="http://schemas.microsoft.com/office/powerpoint/2010/main" val="3679705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9"/>
            <a:ext cx="12192000" cy="6852482"/>
          </a:xfrm>
          <a:prstGeom prst="rect">
            <a:avLst/>
          </a:prstGeom>
        </p:spPr>
      </p:pic>
      <p:sp>
        <p:nvSpPr>
          <p:cNvPr id="8" name="Retângulo 1">
            <a:extLst>
              <a:ext uri="{FF2B5EF4-FFF2-40B4-BE49-F238E27FC236}">
                <a16:creationId xmlns:a16="http://schemas.microsoft.com/office/drawing/2014/main" id="{9168C0D9-F61E-47D9-A284-382D673473B2}"/>
              </a:ext>
            </a:extLst>
          </p:cNvPr>
          <p:cNvSpPr/>
          <p:nvPr/>
        </p:nvSpPr>
        <p:spPr>
          <a:xfrm>
            <a:off x="1362635" y="1209999"/>
            <a:ext cx="9504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O apuramento da variação das transferências do Orçamento do Estado para as Regiões Autónomas </a:t>
            </a:r>
            <a:r>
              <a:rPr lang="pt-PT" b="1" dirty="0">
                <a:solidFill>
                  <a:srgbClr val="000066"/>
                </a:solidFill>
              </a:rPr>
              <a:t>encontra-se desadequado à realidade</a:t>
            </a:r>
            <a:r>
              <a:rPr lang="pt-PT" dirty="0">
                <a:solidFill>
                  <a:srgbClr val="000066"/>
                </a:solidFill>
              </a:rPr>
              <a:t>, por via da utilização do critério do PIB como referência.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E2988BA0-B49F-4607-8809-6724955AE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364413"/>
              </p:ext>
            </p:extLst>
          </p:nvPr>
        </p:nvGraphicFramePr>
        <p:xfrm>
          <a:off x="1385047" y="3876751"/>
          <a:ext cx="6412943" cy="14991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00420">
                  <a:extLst>
                    <a:ext uri="{9D8B030D-6E8A-4147-A177-3AD203B41FA5}">
                      <a16:colId xmlns:a16="http://schemas.microsoft.com/office/drawing/2014/main" val="3460611620"/>
                    </a:ext>
                  </a:extLst>
                </a:gridCol>
                <a:gridCol w="1231095">
                  <a:extLst>
                    <a:ext uri="{9D8B030D-6E8A-4147-A177-3AD203B41FA5}">
                      <a16:colId xmlns:a16="http://schemas.microsoft.com/office/drawing/2014/main" val="99819901"/>
                    </a:ext>
                  </a:extLst>
                </a:gridCol>
                <a:gridCol w="1201783">
                  <a:extLst>
                    <a:ext uri="{9D8B030D-6E8A-4147-A177-3AD203B41FA5}">
                      <a16:colId xmlns:a16="http://schemas.microsoft.com/office/drawing/2014/main" val="2724023311"/>
                    </a:ext>
                  </a:extLst>
                </a:gridCol>
                <a:gridCol w="1379645">
                  <a:extLst>
                    <a:ext uri="{9D8B030D-6E8A-4147-A177-3AD203B41FA5}">
                      <a16:colId xmlns:a16="http://schemas.microsoft.com/office/drawing/2014/main" val="860311361"/>
                    </a:ext>
                  </a:extLst>
                </a:gridCol>
              </a:tblGrid>
              <a:tr h="42855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MADEIRA</a:t>
                      </a:r>
                      <a:endParaRPr lang="pt-PT" sz="16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2021</a:t>
                      </a:r>
                      <a:endParaRPr lang="pt-PT" sz="16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2022</a:t>
                      </a:r>
                      <a:endParaRPr lang="pt-PT" sz="16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DIFERENÇA</a:t>
                      </a:r>
                      <a:endParaRPr lang="pt-PT" sz="16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573112"/>
                  </a:ext>
                </a:extLst>
              </a:tr>
              <a:tr h="319561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   SOLIDARIEDADE</a:t>
                      </a:r>
                      <a:endParaRPr lang="pt-PT" sz="11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185,81</a:t>
                      </a:r>
                      <a:endParaRPr lang="pt-PT" sz="11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>
                          <a:solidFill>
                            <a:srgbClr val="000066"/>
                          </a:solidFill>
                          <a:effectLst/>
                        </a:rPr>
                        <a:t>173,77</a:t>
                      </a:r>
                      <a:endParaRPr lang="pt-PT" sz="1100" b="1" i="0" u="none" strike="noStrike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-12,04</a:t>
                      </a:r>
                      <a:endParaRPr lang="pt-PT" sz="1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385093"/>
                  </a:ext>
                </a:extLst>
              </a:tr>
              <a:tr h="33159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   FUNDO DE COESÃO NACIONAL</a:t>
                      </a:r>
                      <a:endParaRPr lang="pt-PT" sz="1100" b="0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46,45</a:t>
                      </a:r>
                      <a:endParaRPr lang="pt-PT" sz="11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43,44</a:t>
                      </a:r>
                      <a:endParaRPr lang="pt-PT" sz="11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-3,01</a:t>
                      </a:r>
                      <a:endParaRPr lang="pt-PT" sz="1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2104927"/>
                  </a:ext>
                </a:extLst>
              </a:tr>
              <a:tr h="419480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6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   TOTAL – LFRA</a:t>
                      </a: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232,26</a:t>
                      </a:r>
                      <a:endParaRPr lang="pt-PT" sz="16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217,21</a:t>
                      </a:r>
                      <a:endParaRPr lang="pt-PT" sz="16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2400" b="1" u="none" strike="noStrike" dirty="0">
                          <a:solidFill>
                            <a:srgbClr val="000066"/>
                          </a:solidFill>
                          <a:effectLst/>
                        </a:rPr>
                        <a:t>-15,05</a:t>
                      </a:r>
                      <a:endParaRPr lang="pt-PT" sz="2400" b="1" i="0" u="none" strike="noStrike" dirty="0">
                        <a:solidFill>
                          <a:srgbClr val="00006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689045"/>
                  </a:ext>
                </a:extLst>
              </a:tr>
            </a:tbl>
          </a:graphicData>
        </a:graphic>
      </p:graphicFrame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20693E31-33D1-4F91-922C-05465D5B2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522720"/>
              </p:ext>
            </p:extLst>
          </p:nvPr>
        </p:nvGraphicFramePr>
        <p:xfrm>
          <a:off x="1362635" y="2115671"/>
          <a:ext cx="6444066" cy="15017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6527">
                  <a:extLst>
                    <a:ext uri="{9D8B030D-6E8A-4147-A177-3AD203B41FA5}">
                      <a16:colId xmlns:a16="http://schemas.microsoft.com/office/drawing/2014/main" val="4027681124"/>
                    </a:ext>
                  </a:extLst>
                </a:gridCol>
                <a:gridCol w="1236967">
                  <a:extLst>
                    <a:ext uri="{9D8B030D-6E8A-4147-A177-3AD203B41FA5}">
                      <a16:colId xmlns:a16="http://schemas.microsoft.com/office/drawing/2014/main" val="4121476666"/>
                    </a:ext>
                  </a:extLst>
                </a:gridCol>
                <a:gridCol w="1226305">
                  <a:extLst>
                    <a:ext uri="{9D8B030D-6E8A-4147-A177-3AD203B41FA5}">
                      <a16:colId xmlns:a16="http://schemas.microsoft.com/office/drawing/2014/main" val="2072201554"/>
                    </a:ext>
                  </a:extLst>
                </a:gridCol>
                <a:gridCol w="1354267">
                  <a:extLst>
                    <a:ext uri="{9D8B030D-6E8A-4147-A177-3AD203B41FA5}">
                      <a16:colId xmlns:a16="http://schemas.microsoft.com/office/drawing/2014/main" val="3930870526"/>
                    </a:ext>
                  </a:extLst>
                </a:gridCol>
              </a:tblGrid>
              <a:tr h="411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AÇORES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2021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2022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DIFERENÇA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427117"/>
                  </a:ext>
                </a:extLst>
              </a:tr>
              <a:tr h="311499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u="none" strike="noStrike" dirty="0">
                          <a:effectLst/>
                        </a:rPr>
                        <a:t>   SOLIDARIEDADE</a:t>
                      </a:r>
                      <a:endParaRPr lang="pt-PT" sz="1100" b="0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194,72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181,40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-13,32</a:t>
                      </a:r>
                      <a:endParaRPr lang="pt-PT" sz="1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40154"/>
                  </a:ext>
                </a:extLst>
              </a:tr>
              <a:tr h="35169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u="none" strike="noStrike" dirty="0">
                          <a:effectLst/>
                        </a:rPr>
                        <a:t>   FUNDO DE COESÃO NACIONAL</a:t>
                      </a:r>
                      <a:endParaRPr lang="pt-PT" sz="1100" b="0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107,10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>
                          <a:effectLst/>
                        </a:rPr>
                        <a:t>99,77</a:t>
                      </a:r>
                      <a:endParaRPr lang="pt-PT" sz="1100" b="1" i="0" u="none" strike="noStrike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-7,33</a:t>
                      </a:r>
                      <a:endParaRPr lang="pt-PT" sz="1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007992"/>
                  </a:ext>
                </a:extLst>
              </a:tr>
              <a:tr h="190324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TOTAL – LFRA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301,82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281,17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2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pt-PT" sz="2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20,65</a:t>
                      </a:r>
                      <a:endParaRPr lang="pt-PT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13271"/>
                  </a:ext>
                </a:extLst>
              </a:tr>
            </a:tbl>
          </a:graphicData>
        </a:graphic>
      </p:graphicFrame>
      <p:sp>
        <p:nvSpPr>
          <p:cNvPr id="21" name="CaixaDeTexto 20">
            <a:extLst>
              <a:ext uri="{FF2B5EF4-FFF2-40B4-BE49-F238E27FC236}">
                <a16:creationId xmlns:a16="http://schemas.microsoft.com/office/drawing/2014/main" id="{AED58449-34AE-4AD3-A0C9-A6CC990EB851}"/>
              </a:ext>
            </a:extLst>
          </p:cNvPr>
          <p:cNvSpPr txBox="1"/>
          <p:nvPr/>
        </p:nvSpPr>
        <p:spPr>
          <a:xfrm>
            <a:off x="7046259" y="1890694"/>
            <a:ext cx="8374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>
                <a:solidFill>
                  <a:schemeClr val="bg1">
                    <a:lumMod val="50000"/>
                  </a:schemeClr>
                </a:solidFill>
              </a:rPr>
              <a:t>Unidade M€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EBFFA6C-E3CC-4B4B-A2D1-7BF0F9F1AA5E}"/>
              </a:ext>
            </a:extLst>
          </p:cNvPr>
          <p:cNvGrpSpPr/>
          <p:nvPr/>
        </p:nvGrpSpPr>
        <p:grpSpPr>
          <a:xfrm>
            <a:off x="2134386" y="44523"/>
            <a:ext cx="7923228" cy="988740"/>
            <a:chOff x="1279044" y="999410"/>
            <a:chExt cx="7923228" cy="988740"/>
          </a:xfrm>
        </p:grpSpPr>
        <p:sp>
          <p:nvSpPr>
            <p:cNvPr id="14" name="Retângulo: Cantos Superiores Arredondados 13">
              <a:extLst>
                <a:ext uri="{FF2B5EF4-FFF2-40B4-BE49-F238E27FC236}">
                  <a16:creationId xmlns:a16="http://schemas.microsoft.com/office/drawing/2014/main" id="{93E28006-4A32-4F3A-92E2-0D1AAC5391BB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PT"/>
            </a:p>
          </p:txBody>
        </p:sp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4A1B3A8D-E0DB-42E3-882A-56002F5E61C5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PT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4F3A57E6-53EA-4403-A235-4192C7867F65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TRANSFERÊNCIAS DO ORÇAMENTO DE ESTADO – IMPACTO DA REDUÇÃO DO PIB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BEC98DC9-DF4F-428A-9DBB-4B99CC0145F3}"/>
              </a:ext>
            </a:extLst>
          </p:cNvPr>
          <p:cNvGrpSpPr/>
          <p:nvPr/>
        </p:nvGrpSpPr>
        <p:grpSpPr>
          <a:xfrm>
            <a:off x="8305085" y="3074070"/>
            <a:ext cx="2569458" cy="1941047"/>
            <a:chOff x="9086630" y="2644678"/>
            <a:chExt cx="2569458" cy="1941047"/>
          </a:xfrm>
        </p:grpSpPr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EA3FFDB2-0644-4E79-BD50-8F174BE7FFA7}"/>
                </a:ext>
              </a:extLst>
            </p:cNvPr>
            <p:cNvSpPr txBox="1"/>
            <p:nvPr/>
          </p:nvSpPr>
          <p:spPr>
            <a:xfrm>
              <a:off x="9086633" y="2644678"/>
              <a:ext cx="2569455" cy="1258372"/>
            </a:xfrm>
            <a:prstGeom prst="round2Same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2400" dirty="0">
                  <a:solidFill>
                    <a:srgbClr val="000066"/>
                  </a:solidFill>
                </a:rPr>
                <a:t>Redução das Transferências </a:t>
              </a:r>
            </a:p>
            <a:p>
              <a:pPr algn="ctr"/>
              <a:r>
                <a:rPr lang="pt-PT" sz="2400" dirty="0">
                  <a:solidFill>
                    <a:srgbClr val="000066"/>
                  </a:solidFill>
                </a:rPr>
                <a:t>em 2022</a:t>
              </a: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F4BD98CC-49BB-46FA-B2B1-F114DF48F9B4}"/>
                </a:ext>
              </a:extLst>
            </p:cNvPr>
            <p:cNvSpPr txBox="1"/>
            <p:nvPr/>
          </p:nvSpPr>
          <p:spPr>
            <a:xfrm rot="10800000">
              <a:off x="9086630" y="3939396"/>
              <a:ext cx="2569458" cy="646329"/>
            </a:xfrm>
            <a:prstGeom prst="round2Same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pt-PT" sz="2400" dirty="0">
                <a:solidFill>
                  <a:srgbClr val="000066"/>
                </a:solidFill>
              </a:endParaRPr>
            </a:p>
          </p:txBody>
        </p:sp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544AFBF3-A8D8-41EA-8C15-1BAB88A0D484}"/>
                </a:ext>
              </a:extLst>
            </p:cNvPr>
            <p:cNvSpPr/>
            <p:nvPr/>
          </p:nvSpPr>
          <p:spPr>
            <a:xfrm>
              <a:off x="9086630" y="3903050"/>
              <a:ext cx="25619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3600" b="1" dirty="0">
                  <a:solidFill>
                    <a:schemeClr val="bg1"/>
                  </a:solidFill>
                </a:rPr>
                <a:t> - 35,70 M€</a:t>
              </a:r>
              <a:endParaRPr lang="pt-PT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9130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59"/>
            <a:ext cx="12192000" cy="6852482"/>
          </a:xfrm>
          <a:prstGeom prst="rect">
            <a:avLst/>
          </a:prstGeom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6B0CEA53-53F6-4B28-A536-78E61F745418}"/>
              </a:ext>
            </a:extLst>
          </p:cNvPr>
          <p:cNvSpPr/>
          <p:nvPr/>
        </p:nvSpPr>
        <p:spPr>
          <a:xfrm>
            <a:off x="1298761" y="1320662"/>
            <a:ext cx="9594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As transferências orçamentais para as Regiões Autónomas representavam, em 2014, cerca de </a:t>
            </a:r>
            <a:r>
              <a:rPr lang="pt-PT" b="1" dirty="0">
                <a:solidFill>
                  <a:srgbClr val="000066"/>
                </a:solidFill>
              </a:rPr>
              <a:t>0,73% </a:t>
            </a:r>
            <a:r>
              <a:rPr lang="pt-PT" dirty="0">
                <a:solidFill>
                  <a:srgbClr val="000066"/>
                </a:solidFill>
              </a:rPr>
              <a:t>da despesa efetiva</a:t>
            </a:r>
            <a:r>
              <a:rPr lang="pt-PT" sz="1200" baseline="50000" dirty="0">
                <a:solidFill>
                  <a:srgbClr val="000066"/>
                </a:solidFill>
              </a:rPr>
              <a:t>*</a:t>
            </a:r>
            <a:r>
              <a:rPr lang="pt-PT" dirty="0">
                <a:solidFill>
                  <a:srgbClr val="000066"/>
                </a:solidFill>
              </a:rPr>
              <a:t> do Estado. Essa percentagem era, em 2020, de apenas </a:t>
            </a:r>
            <a:r>
              <a:rPr lang="pt-PT" b="1" dirty="0">
                <a:solidFill>
                  <a:srgbClr val="000066"/>
                </a:solidFill>
              </a:rPr>
              <a:t>0,64%. 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D841452F-D2BA-48E4-BCC9-99E5BA038351}"/>
              </a:ext>
            </a:extLst>
          </p:cNvPr>
          <p:cNvSpPr/>
          <p:nvPr/>
        </p:nvSpPr>
        <p:spPr>
          <a:xfrm>
            <a:off x="1301991" y="2165412"/>
            <a:ext cx="95880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lei aprovada na ALM, para este artigo, </a:t>
            </a:r>
            <a:r>
              <a:rPr lang="pt-PT" b="1" dirty="0">
                <a:solidFill>
                  <a:srgbClr val="000066"/>
                </a:solidFill>
              </a:rPr>
              <a:t>repõe a percentagem fixada em 2014 </a:t>
            </a:r>
            <a:r>
              <a:rPr lang="pt-PT" dirty="0">
                <a:solidFill>
                  <a:srgbClr val="000066"/>
                </a:solidFill>
              </a:rPr>
              <a:t>e </a:t>
            </a:r>
            <a:r>
              <a:rPr lang="pt-PT" b="1" dirty="0">
                <a:solidFill>
                  <a:srgbClr val="000066"/>
                </a:solidFill>
              </a:rPr>
              <a:t>corrige a forma de apuramento da taxa de crescimento </a:t>
            </a:r>
            <a:r>
              <a:rPr lang="pt-PT" dirty="0">
                <a:solidFill>
                  <a:srgbClr val="000066"/>
                </a:solidFill>
              </a:rPr>
              <a:t>das transferências do OE.</a:t>
            </a:r>
            <a:endParaRPr lang="pt-PT" sz="2000" dirty="0">
              <a:solidFill>
                <a:srgbClr val="000066"/>
              </a:solidFill>
            </a:endParaRPr>
          </a:p>
        </p:txBody>
      </p:sp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C5A2D5BE-DAC9-469F-AC91-40442DDDF3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044852"/>
              </p:ext>
            </p:extLst>
          </p:nvPr>
        </p:nvGraphicFramePr>
        <p:xfrm>
          <a:off x="1378289" y="3096711"/>
          <a:ext cx="6492723" cy="21876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17193">
                  <a:extLst>
                    <a:ext uri="{9D8B030D-6E8A-4147-A177-3AD203B41FA5}">
                      <a16:colId xmlns:a16="http://schemas.microsoft.com/office/drawing/2014/main" val="402768112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121476666"/>
                    </a:ext>
                  </a:extLst>
                </a:gridCol>
                <a:gridCol w="1201271">
                  <a:extLst>
                    <a:ext uri="{9D8B030D-6E8A-4147-A177-3AD203B41FA5}">
                      <a16:colId xmlns:a16="http://schemas.microsoft.com/office/drawing/2014/main" val="2072201554"/>
                    </a:ext>
                  </a:extLst>
                </a:gridCol>
                <a:gridCol w="1255059">
                  <a:extLst>
                    <a:ext uri="{9D8B030D-6E8A-4147-A177-3AD203B41FA5}">
                      <a16:colId xmlns:a16="http://schemas.microsoft.com/office/drawing/2014/main" val="3930870526"/>
                    </a:ext>
                  </a:extLst>
                </a:gridCol>
              </a:tblGrid>
              <a:tr h="797643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ART. 48.º</a:t>
                      </a:r>
                    </a:p>
                    <a:p>
                      <a:pPr algn="l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Transferências Orçamentais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Atual </a:t>
                      </a:r>
                    </a:p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Artigo 48.º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Novo </a:t>
                      </a:r>
                    </a:p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Artigo 48.º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DIFERENÇA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427117"/>
                  </a:ext>
                </a:extLst>
              </a:tr>
              <a:tr h="45979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b="1" u="none" strike="noStrike" dirty="0">
                          <a:effectLst/>
                        </a:rPr>
                        <a:t>    R.A. AÇORES</a:t>
                      </a:r>
                      <a:endParaRPr lang="pt-PT" sz="1100" b="1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181,39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217,07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+35,68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40154"/>
                  </a:ext>
                </a:extLst>
              </a:tr>
              <a:tr h="469473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b="1" u="none" strike="noStrike" dirty="0">
                          <a:effectLst/>
                        </a:rPr>
                        <a:t>    R.A. MADEIRA</a:t>
                      </a:r>
                      <a:endParaRPr lang="pt-PT" sz="1100" b="1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173,77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207,93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+34,16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007992"/>
                  </a:ext>
                </a:extLst>
              </a:tr>
              <a:tr h="46076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TOTAL – Solidariedade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355,16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425,00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2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r>
                        <a:rPr lang="pt-PT" sz="2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69,84</a:t>
                      </a:r>
                      <a:endParaRPr lang="pt-PT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13271"/>
                  </a:ext>
                </a:extLst>
              </a:tr>
            </a:tbl>
          </a:graphicData>
        </a:graphic>
      </p:graphicFrame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E18C9DF-9BE9-42C6-A733-D251F9A07D91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17" name="Retângulo: Cantos Superiores Arredondados 16">
              <a:extLst>
                <a:ext uri="{FF2B5EF4-FFF2-40B4-BE49-F238E27FC236}">
                  <a16:creationId xmlns:a16="http://schemas.microsoft.com/office/drawing/2014/main" id="{AB883088-5268-45EE-82BC-DC97EAB6EFE0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Retângulo: Cantos Superiores Arredondados 17">
              <a:extLst>
                <a:ext uri="{FF2B5EF4-FFF2-40B4-BE49-F238E27FC236}">
                  <a16:creationId xmlns:a16="http://schemas.microsoft.com/office/drawing/2014/main" id="{3DC87B04-D03B-4E3E-96C0-75D688A4406D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C23CCD59-2FB7-406C-B343-53D369245882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TRANSFERÊNCIAS DO ORÇAMENTO DE ESTADO (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48.º)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CF4379EF-7728-4233-B249-A38E72492518}"/>
              </a:ext>
            </a:extLst>
          </p:cNvPr>
          <p:cNvGrpSpPr/>
          <p:nvPr/>
        </p:nvGrpSpPr>
        <p:grpSpPr>
          <a:xfrm>
            <a:off x="8305085" y="3096711"/>
            <a:ext cx="2569458" cy="1941047"/>
            <a:chOff x="9086630" y="2644678"/>
            <a:chExt cx="2569458" cy="1941047"/>
          </a:xfrm>
        </p:grpSpPr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6305A66C-3CC5-495D-B9FB-FB3597D7B200}"/>
                </a:ext>
              </a:extLst>
            </p:cNvPr>
            <p:cNvSpPr txBox="1"/>
            <p:nvPr/>
          </p:nvSpPr>
          <p:spPr>
            <a:xfrm>
              <a:off x="9086633" y="2644678"/>
              <a:ext cx="2569455" cy="1258372"/>
            </a:xfrm>
            <a:prstGeom prst="round2Same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2400" dirty="0">
                  <a:solidFill>
                    <a:srgbClr val="000066"/>
                  </a:solidFill>
                </a:rPr>
                <a:t>Subfinanciamento das Regiões Autónomas</a:t>
              </a:r>
              <a:endParaRPr lang="pt-PT" sz="2200" b="1" dirty="0">
                <a:solidFill>
                  <a:srgbClr val="0070C0"/>
                </a:solidFill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D6C756DC-984E-46F1-A2CE-CEF6C1EF2BEE}"/>
                </a:ext>
              </a:extLst>
            </p:cNvPr>
            <p:cNvSpPr txBox="1"/>
            <p:nvPr/>
          </p:nvSpPr>
          <p:spPr>
            <a:xfrm rot="10800000">
              <a:off x="9086630" y="3939396"/>
              <a:ext cx="2569458" cy="646329"/>
            </a:xfrm>
            <a:prstGeom prst="round2Same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pt-PT" sz="2400" dirty="0">
                <a:solidFill>
                  <a:srgbClr val="000066"/>
                </a:solidFill>
              </a:endParaRP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6D0A0C0E-752B-444C-AD5C-3822477C45C4}"/>
                </a:ext>
              </a:extLst>
            </p:cNvPr>
            <p:cNvSpPr/>
            <p:nvPr/>
          </p:nvSpPr>
          <p:spPr>
            <a:xfrm>
              <a:off x="9086630" y="3903050"/>
              <a:ext cx="25619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3600" b="1" dirty="0">
                  <a:solidFill>
                    <a:schemeClr val="bg1"/>
                  </a:solidFill>
                </a:rPr>
                <a:t> 69,84 M€</a:t>
              </a:r>
              <a:endParaRPr lang="pt-PT" sz="3600" dirty="0"/>
            </a:p>
          </p:txBody>
        </p:sp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D77495B-5837-443F-9DE4-DF6C186BDF1A}"/>
              </a:ext>
            </a:extLst>
          </p:cNvPr>
          <p:cNvSpPr txBox="1"/>
          <p:nvPr/>
        </p:nvSpPr>
        <p:spPr>
          <a:xfrm>
            <a:off x="7048861" y="2887051"/>
            <a:ext cx="8374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>
                <a:solidFill>
                  <a:schemeClr val="bg1">
                    <a:lumMod val="50000"/>
                  </a:schemeClr>
                </a:solidFill>
              </a:rPr>
              <a:t>Unidade M€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24C51808-174E-4014-84BF-F2F3439E1EC3}"/>
              </a:ext>
            </a:extLst>
          </p:cNvPr>
          <p:cNvSpPr txBox="1"/>
          <p:nvPr/>
        </p:nvSpPr>
        <p:spPr>
          <a:xfrm>
            <a:off x="1378289" y="6502956"/>
            <a:ext cx="25724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>
                <a:solidFill>
                  <a:srgbClr val="000066"/>
                </a:solidFill>
              </a:rPr>
              <a:t>* Não inclui ativos e passivos financeiros</a:t>
            </a:r>
          </a:p>
        </p:txBody>
      </p:sp>
    </p:spTree>
    <p:extLst>
      <p:ext uri="{BB962C8B-B14F-4D97-AF65-F5344CB8AC3E}">
        <p14:creationId xmlns:p14="http://schemas.microsoft.com/office/powerpoint/2010/main" val="1088086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9"/>
            <a:ext cx="12192000" cy="6852482"/>
          </a:xfrm>
          <a:prstGeom prst="rect">
            <a:avLst/>
          </a:prstGeom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6B0CEA53-53F6-4B28-A536-78E61F745418}"/>
              </a:ext>
            </a:extLst>
          </p:cNvPr>
          <p:cNvSpPr/>
          <p:nvPr/>
        </p:nvSpPr>
        <p:spPr>
          <a:xfrm>
            <a:off x="1295400" y="2202560"/>
            <a:ext cx="95791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Os valores a transferir a título de FCN </a:t>
            </a:r>
            <a:r>
              <a:rPr lang="pt-PT" b="1" dirty="0">
                <a:solidFill>
                  <a:srgbClr val="000066"/>
                </a:solidFill>
              </a:rPr>
              <a:t>deixam de estar indexados ao PIB</a:t>
            </a:r>
            <a:r>
              <a:rPr lang="pt-PT" dirty="0">
                <a:solidFill>
                  <a:srgbClr val="000066"/>
                </a:solidFill>
              </a:rPr>
              <a:t>, como acontece atualmente, tendo em consideração que a </a:t>
            </a:r>
            <a:r>
              <a:rPr lang="pt-PT" b="1" dirty="0">
                <a:solidFill>
                  <a:srgbClr val="000066"/>
                </a:solidFill>
              </a:rPr>
              <a:t>necessidade de investimento das </a:t>
            </a:r>
            <a:r>
              <a:rPr lang="pt-PT" b="1" dirty="0" err="1">
                <a:solidFill>
                  <a:srgbClr val="000066"/>
                </a:solidFill>
              </a:rPr>
              <a:t>RA’s</a:t>
            </a:r>
            <a:r>
              <a:rPr lang="pt-PT" b="1" dirty="0">
                <a:solidFill>
                  <a:srgbClr val="000066"/>
                </a:solidFill>
              </a:rPr>
              <a:t> são permanentes, por força da sua </a:t>
            </a:r>
            <a:r>
              <a:rPr lang="pt-PT" b="1" dirty="0" err="1">
                <a:solidFill>
                  <a:srgbClr val="000066"/>
                </a:solidFill>
              </a:rPr>
              <a:t>ultraperifericidade</a:t>
            </a:r>
            <a:r>
              <a:rPr lang="pt-PT" b="1" dirty="0">
                <a:solidFill>
                  <a:srgbClr val="000066"/>
                </a:solidFill>
              </a:rPr>
              <a:t>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D841452F-D2BA-48E4-BCC9-99E5BA038351}"/>
              </a:ext>
            </a:extLst>
          </p:cNvPr>
          <p:cNvSpPr/>
          <p:nvPr/>
        </p:nvSpPr>
        <p:spPr>
          <a:xfrm>
            <a:off x="1295400" y="1242884"/>
            <a:ext cx="9571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lei aprovada na ALM para o Fundo de Coesão Nacional repõe ao racional da Lei 13/98, estabelecendo uma </a:t>
            </a:r>
            <a:r>
              <a:rPr lang="pt-PT" b="1" dirty="0">
                <a:solidFill>
                  <a:srgbClr val="000066"/>
                </a:solidFill>
              </a:rPr>
              <a:t>percentagem fixa</a:t>
            </a:r>
            <a:r>
              <a:rPr lang="pt-PT" dirty="0">
                <a:solidFill>
                  <a:srgbClr val="000066"/>
                </a:solidFill>
              </a:rPr>
              <a:t>, neste caso de </a:t>
            </a:r>
            <a:r>
              <a:rPr lang="pt-PT" b="1" dirty="0">
                <a:solidFill>
                  <a:srgbClr val="000066"/>
                </a:solidFill>
              </a:rPr>
              <a:t>55%</a:t>
            </a:r>
            <a:r>
              <a:rPr lang="pt-PT" dirty="0">
                <a:solidFill>
                  <a:srgbClr val="000066"/>
                </a:solidFill>
              </a:rPr>
              <a:t>,</a:t>
            </a:r>
            <a:r>
              <a:rPr lang="pt-PT" b="1" dirty="0">
                <a:solidFill>
                  <a:srgbClr val="000066"/>
                </a:solidFill>
              </a:rPr>
              <a:t> não prejudicando a RAA </a:t>
            </a:r>
            <a:r>
              <a:rPr lang="pt-PT" dirty="0">
                <a:solidFill>
                  <a:srgbClr val="000066"/>
                </a:solidFill>
              </a:rPr>
              <a:t>face à percentagem que a região recebe atualmente.</a:t>
            </a:r>
          </a:p>
        </p:txBody>
      </p:sp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C5A2D5BE-DAC9-469F-AC91-40442DDDF3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463881"/>
              </p:ext>
            </p:extLst>
          </p:nvPr>
        </p:nvGraphicFramePr>
        <p:xfrm>
          <a:off x="1387253" y="3313376"/>
          <a:ext cx="6682858" cy="20123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36761">
                  <a:extLst>
                    <a:ext uri="{9D8B030D-6E8A-4147-A177-3AD203B41FA5}">
                      <a16:colId xmlns:a16="http://schemas.microsoft.com/office/drawing/2014/main" val="4027681124"/>
                    </a:ext>
                  </a:extLst>
                </a:gridCol>
                <a:gridCol w="1057016">
                  <a:extLst>
                    <a:ext uri="{9D8B030D-6E8A-4147-A177-3AD203B41FA5}">
                      <a16:colId xmlns:a16="http://schemas.microsoft.com/office/drawing/2014/main" val="4121476666"/>
                    </a:ext>
                  </a:extLst>
                </a:gridCol>
                <a:gridCol w="1128321">
                  <a:extLst>
                    <a:ext uri="{9D8B030D-6E8A-4147-A177-3AD203B41FA5}">
                      <a16:colId xmlns:a16="http://schemas.microsoft.com/office/drawing/2014/main" val="2072201554"/>
                    </a:ext>
                  </a:extLst>
                </a:gridCol>
                <a:gridCol w="1160760">
                  <a:extLst>
                    <a:ext uri="{9D8B030D-6E8A-4147-A177-3AD203B41FA5}">
                      <a16:colId xmlns:a16="http://schemas.microsoft.com/office/drawing/2014/main" val="3930870526"/>
                    </a:ext>
                  </a:extLst>
                </a:gridCol>
              </a:tblGrid>
              <a:tr h="740414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ART. 49.º </a:t>
                      </a:r>
                    </a:p>
                    <a:p>
                      <a:pPr algn="l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Fundo de Coesão Nacional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Atual </a:t>
                      </a:r>
                    </a:p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Artigo 49.º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Novo </a:t>
                      </a:r>
                    </a:p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Artigo 49.º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DIFERENÇA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427117"/>
                  </a:ext>
                </a:extLst>
              </a:tr>
              <a:tr h="36351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b="1" u="none" strike="noStrike" dirty="0">
                          <a:effectLst/>
                        </a:rPr>
                        <a:t>    R.A. AÇORES</a:t>
                      </a:r>
                      <a:endParaRPr lang="pt-PT" sz="1100" b="1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99,77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119,38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+19,61  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40154"/>
                  </a:ext>
                </a:extLst>
              </a:tr>
              <a:tr h="410416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b="1" u="none" strike="noStrike" dirty="0">
                          <a:effectLst/>
                        </a:rPr>
                        <a:t>    R.A. MADEIRA</a:t>
                      </a:r>
                      <a:endParaRPr lang="pt-PT" sz="1100" b="1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43,44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114,36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+70,92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007992"/>
                  </a:ext>
                </a:extLst>
              </a:tr>
              <a:tr h="49797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TOTAL – Fundo de Coesão Nacional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143,21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233,75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2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r>
                        <a:rPr lang="pt-PT" sz="2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90,54</a:t>
                      </a:r>
                      <a:endParaRPr lang="pt-PT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13271"/>
                  </a:ext>
                </a:extLst>
              </a:tr>
            </a:tbl>
          </a:graphicData>
        </a:graphic>
      </p:graphicFrame>
      <p:grpSp>
        <p:nvGrpSpPr>
          <p:cNvPr id="14" name="Agrupar 13">
            <a:extLst>
              <a:ext uri="{FF2B5EF4-FFF2-40B4-BE49-F238E27FC236}">
                <a16:creationId xmlns:a16="http://schemas.microsoft.com/office/drawing/2014/main" id="{A1028652-FE4C-4578-807F-346F25758E3F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17" name="Retângulo: Cantos Superiores Arredondados 16">
              <a:extLst>
                <a:ext uri="{FF2B5EF4-FFF2-40B4-BE49-F238E27FC236}">
                  <a16:creationId xmlns:a16="http://schemas.microsoft.com/office/drawing/2014/main" id="{4B4B05B8-2A2A-4863-A7CE-8D83F25581C6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Retângulo: Cantos Superiores Arredondados 17">
              <a:extLst>
                <a:ext uri="{FF2B5EF4-FFF2-40B4-BE49-F238E27FC236}">
                  <a16:creationId xmlns:a16="http://schemas.microsoft.com/office/drawing/2014/main" id="{E004DAD2-EFE9-40FC-A892-67E4035466C3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2F51F56C-3B3A-4613-A07E-C3F741808DE6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FUNDO DE COESÃO NACIONAL (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49.º)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59BE5D39-0C70-4F14-AC14-1ED8ABEE91CE}"/>
              </a:ext>
            </a:extLst>
          </p:cNvPr>
          <p:cNvGrpSpPr/>
          <p:nvPr/>
        </p:nvGrpSpPr>
        <p:grpSpPr>
          <a:xfrm>
            <a:off x="8305085" y="3096711"/>
            <a:ext cx="2569458" cy="1941047"/>
            <a:chOff x="9086630" y="2644678"/>
            <a:chExt cx="2569458" cy="1941047"/>
          </a:xfrm>
        </p:grpSpPr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8431A0C5-385B-4945-90FF-355CA8BFCC4F}"/>
                </a:ext>
              </a:extLst>
            </p:cNvPr>
            <p:cNvSpPr txBox="1"/>
            <p:nvPr/>
          </p:nvSpPr>
          <p:spPr>
            <a:xfrm>
              <a:off x="9086633" y="2644678"/>
              <a:ext cx="2569455" cy="1258372"/>
            </a:xfrm>
            <a:prstGeom prst="round2Same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2400" dirty="0">
                  <a:solidFill>
                    <a:srgbClr val="000066"/>
                  </a:solidFill>
                </a:rPr>
                <a:t>Subfinanciamento das Regiões Autónomas</a:t>
              </a:r>
              <a:endParaRPr lang="pt-PT" sz="2200" b="1" dirty="0">
                <a:solidFill>
                  <a:srgbClr val="0070C0"/>
                </a:solidFill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7AE7C101-F2E2-49F2-B3FB-875944AF05AE}"/>
                </a:ext>
              </a:extLst>
            </p:cNvPr>
            <p:cNvSpPr txBox="1"/>
            <p:nvPr/>
          </p:nvSpPr>
          <p:spPr>
            <a:xfrm rot="10800000">
              <a:off x="9086630" y="3939396"/>
              <a:ext cx="2569458" cy="646329"/>
            </a:xfrm>
            <a:prstGeom prst="round2Same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pt-PT" sz="2400" dirty="0">
                <a:solidFill>
                  <a:srgbClr val="000066"/>
                </a:solidFill>
              </a:endParaRP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1F3D33E9-3E6F-4E6E-BA4B-D5854BD3D324}"/>
                </a:ext>
              </a:extLst>
            </p:cNvPr>
            <p:cNvSpPr/>
            <p:nvPr/>
          </p:nvSpPr>
          <p:spPr>
            <a:xfrm>
              <a:off x="9086630" y="3903050"/>
              <a:ext cx="25619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3600" b="1" dirty="0">
                  <a:solidFill>
                    <a:schemeClr val="bg1"/>
                  </a:solidFill>
                </a:rPr>
                <a:t> 90,54 M€</a:t>
              </a:r>
              <a:endParaRPr lang="pt-PT" sz="3600" dirty="0"/>
            </a:p>
          </p:txBody>
        </p:sp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CB531A9-C796-48A0-8AF8-9013B80EA51A}"/>
              </a:ext>
            </a:extLst>
          </p:cNvPr>
          <p:cNvSpPr txBox="1"/>
          <p:nvPr/>
        </p:nvSpPr>
        <p:spPr>
          <a:xfrm>
            <a:off x="7238646" y="3067155"/>
            <a:ext cx="8374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>
                <a:solidFill>
                  <a:schemeClr val="bg1">
                    <a:lumMod val="50000"/>
                  </a:schemeClr>
                </a:solidFill>
              </a:rPr>
              <a:t>Unidade M€</a:t>
            </a:r>
          </a:p>
        </p:txBody>
      </p:sp>
    </p:spTree>
    <p:extLst>
      <p:ext uri="{BB962C8B-B14F-4D97-AF65-F5344CB8AC3E}">
        <p14:creationId xmlns:p14="http://schemas.microsoft.com/office/powerpoint/2010/main" val="2846614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5241"/>
          </a:xfrm>
          <a:prstGeom prst="rect">
            <a:avLst/>
          </a:prstGeom>
          <a:ln>
            <a:noFill/>
          </a:ln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6B0CEA53-53F6-4B28-A536-78E61F745418}"/>
              </a:ext>
            </a:extLst>
          </p:cNvPr>
          <p:cNvSpPr/>
          <p:nvPr/>
        </p:nvSpPr>
        <p:spPr>
          <a:xfrm>
            <a:off x="1320018" y="1216089"/>
            <a:ext cx="95545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Prevê-se também a alteração das regras de apuramento do IVA, </a:t>
            </a:r>
            <a:r>
              <a:rPr lang="pt-PT" b="1" dirty="0">
                <a:solidFill>
                  <a:srgbClr val="000066"/>
                </a:solidFill>
              </a:rPr>
              <a:t>regressando ao método da capitação simples vigente na primeira LFRA </a:t>
            </a:r>
            <a:r>
              <a:rPr lang="pt-PT" dirty="0">
                <a:solidFill>
                  <a:srgbClr val="000066"/>
                </a:solidFill>
              </a:rPr>
              <a:t>(Lei 13/98)</a:t>
            </a:r>
            <a:r>
              <a:rPr lang="pt-PT" b="1" dirty="0">
                <a:solidFill>
                  <a:srgbClr val="000066"/>
                </a:solidFill>
              </a:rPr>
              <a:t>.</a:t>
            </a:r>
          </a:p>
        </p:txBody>
      </p:sp>
      <p:graphicFrame>
        <p:nvGraphicFramePr>
          <p:cNvPr id="18" name="Tabela 17">
            <a:extLst>
              <a:ext uri="{FF2B5EF4-FFF2-40B4-BE49-F238E27FC236}">
                <a16:creationId xmlns:a16="http://schemas.microsoft.com/office/drawing/2014/main" id="{C78344A8-0EF0-4C13-86F3-07B08F05A7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314180"/>
              </p:ext>
            </p:extLst>
          </p:nvPr>
        </p:nvGraphicFramePr>
        <p:xfrm>
          <a:off x="1320018" y="3096710"/>
          <a:ext cx="6721323" cy="22036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8379">
                  <a:extLst>
                    <a:ext uri="{9D8B030D-6E8A-4147-A177-3AD203B41FA5}">
                      <a16:colId xmlns:a16="http://schemas.microsoft.com/office/drawing/2014/main" val="4027681124"/>
                    </a:ext>
                  </a:extLst>
                </a:gridCol>
                <a:gridCol w="1164193">
                  <a:extLst>
                    <a:ext uri="{9D8B030D-6E8A-4147-A177-3AD203B41FA5}">
                      <a16:colId xmlns:a16="http://schemas.microsoft.com/office/drawing/2014/main" val="4121476666"/>
                    </a:ext>
                  </a:extLst>
                </a:gridCol>
                <a:gridCol w="1154159">
                  <a:extLst>
                    <a:ext uri="{9D8B030D-6E8A-4147-A177-3AD203B41FA5}">
                      <a16:colId xmlns:a16="http://schemas.microsoft.com/office/drawing/2014/main" val="2072201554"/>
                    </a:ext>
                  </a:extLst>
                </a:gridCol>
                <a:gridCol w="1274592">
                  <a:extLst>
                    <a:ext uri="{9D8B030D-6E8A-4147-A177-3AD203B41FA5}">
                      <a16:colId xmlns:a16="http://schemas.microsoft.com/office/drawing/2014/main" val="3930870526"/>
                    </a:ext>
                  </a:extLst>
                </a:gridCol>
              </a:tblGrid>
              <a:tr h="620393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ART. 28.º - Apuramento do IVA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Atual </a:t>
                      </a:r>
                    </a:p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Artigo 28.º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Novo </a:t>
                      </a:r>
                    </a:p>
                    <a:p>
                      <a:pPr algn="ctr" fontAlgn="b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Artigo 28.º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DIFERENÇA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427117"/>
                  </a:ext>
                </a:extLst>
              </a:tr>
              <a:tr h="42852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b="1" u="none" strike="noStrike" dirty="0">
                          <a:effectLst/>
                        </a:rPr>
                        <a:t>    R.A. AÇORES</a:t>
                      </a:r>
                      <a:endParaRPr lang="pt-PT" sz="1100" b="1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326,79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422,82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+96,03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40154"/>
                  </a:ext>
                </a:extLst>
              </a:tr>
              <a:tr h="483814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100" b="1" u="none" strike="noStrike" dirty="0">
                          <a:effectLst/>
                        </a:rPr>
                        <a:t>    R.A. MADEIRA</a:t>
                      </a:r>
                      <a:endParaRPr lang="pt-PT" sz="1100" b="1" i="0" u="none" strike="noStrike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419,57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100" u="none" strike="noStrike" dirty="0">
                          <a:effectLst/>
                        </a:rPr>
                        <a:t>442,77</a:t>
                      </a:r>
                      <a:endParaRPr lang="pt-PT" sz="1100" b="1" i="0" u="none" strike="noStrike" dirty="0">
                        <a:solidFill>
                          <a:srgbClr val="76717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+23,20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007992"/>
                  </a:ext>
                </a:extLst>
              </a:tr>
              <a:tr h="670890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TOTAL </a:t>
                      </a:r>
                    </a:p>
                    <a:p>
                      <a:pPr algn="l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IVA das Regiões Autónomas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746,36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865,59</a:t>
                      </a:r>
                      <a:endParaRPr lang="pt-PT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2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+</a:t>
                      </a:r>
                      <a:r>
                        <a:rPr lang="pt-PT" sz="2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119,23</a:t>
                      </a:r>
                      <a:endParaRPr lang="pt-PT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13271"/>
                  </a:ext>
                </a:extLst>
              </a:tr>
            </a:tbl>
          </a:graphicData>
        </a:graphic>
      </p:graphicFrame>
      <p:sp>
        <p:nvSpPr>
          <p:cNvPr id="19" name="Retângulo 1">
            <a:extLst>
              <a:ext uri="{FF2B5EF4-FFF2-40B4-BE49-F238E27FC236}">
                <a16:creationId xmlns:a16="http://schemas.microsoft.com/office/drawing/2014/main" id="{977CCCB6-BC12-4320-AAA7-283F90F8D015}"/>
              </a:ext>
            </a:extLst>
          </p:cNvPr>
          <p:cNvSpPr/>
          <p:nvPr/>
        </p:nvSpPr>
        <p:spPr>
          <a:xfrm>
            <a:off x="1320018" y="2005860"/>
            <a:ext cx="9547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O que se verifica atualmente é que </a:t>
            </a:r>
            <a:r>
              <a:rPr lang="pt-PT" b="1" dirty="0">
                <a:solidFill>
                  <a:srgbClr val="000066"/>
                </a:solidFill>
              </a:rPr>
              <a:t>são as próprias regiões autónomas que, </a:t>
            </a:r>
            <a:r>
              <a:rPr lang="pt-PT" dirty="0">
                <a:solidFill>
                  <a:srgbClr val="000066"/>
                </a:solidFill>
              </a:rPr>
              <a:t>através da perda da receita de IVA associada à decisão de redução das taxas,</a:t>
            </a:r>
            <a:r>
              <a:rPr lang="pt-PT" b="1" dirty="0">
                <a:solidFill>
                  <a:srgbClr val="000066"/>
                </a:solidFill>
              </a:rPr>
              <a:t> suportam, injustamente, os custos inerentes à sua insularidade</a:t>
            </a:r>
            <a:r>
              <a:rPr lang="pt-PT" dirty="0">
                <a:solidFill>
                  <a:srgbClr val="000066"/>
                </a:solidFill>
              </a:rPr>
              <a:t>, quando na realidade esses custos devem ser suportados pelo Estado.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2BD210A3-1123-4995-B619-793EDFE535DC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13" name="Retângulo: Cantos Superiores Arredondados 12">
              <a:extLst>
                <a:ext uri="{FF2B5EF4-FFF2-40B4-BE49-F238E27FC236}">
                  <a16:creationId xmlns:a16="http://schemas.microsoft.com/office/drawing/2014/main" id="{10744521-5AC7-458B-A3D6-338AE954E98F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4" name="Retângulo: Cantos Superiores Arredondados 13">
              <a:extLst>
                <a:ext uri="{FF2B5EF4-FFF2-40B4-BE49-F238E27FC236}">
                  <a16:creationId xmlns:a16="http://schemas.microsoft.com/office/drawing/2014/main" id="{B3F10785-B2B9-4F72-A845-BAB1098600D8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348E1F8D-4818-4376-9877-B47826413D11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APURAMENTO DO IVA - 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28.º</a:t>
              </a:r>
            </a:p>
          </p:txBody>
        </p:sp>
      </p:grp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9D4775B1-4FFA-4ECC-AFD1-8EAD555682DB}"/>
              </a:ext>
            </a:extLst>
          </p:cNvPr>
          <p:cNvGrpSpPr/>
          <p:nvPr/>
        </p:nvGrpSpPr>
        <p:grpSpPr>
          <a:xfrm>
            <a:off x="8305085" y="3096711"/>
            <a:ext cx="2569458" cy="1941047"/>
            <a:chOff x="9086630" y="2644678"/>
            <a:chExt cx="2569458" cy="1941047"/>
          </a:xfrm>
        </p:grpSpPr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6D05467C-1D69-44EF-96FB-779DE3BB863E}"/>
                </a:ext>
              </a:extLst>
            </p:cNvPr>
            <p:cNvSpPr txBox="1"/>
            <p:nvPr/>
          </p:nvSpPr>
          <p:spPr>
            <a:xfrm>
              <a:off x="9086633" y="2644678"/>
              <a:ext cx="2569455" cy="1258372"/>
            </a:xfrm>
            <a:prstGeom prst="round2Same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2400" dirty="0">
                  <a:solidFill>
                    <a:srgbClr val="000066"/>
                  </a:solidFill>
                </a:rPr>
                <a:t>Subfinanciamento das Regiões Autónomas</a:t>
              </a:r>
              <a:endParaRPr lang="pt-PT" sz="2200" b="1" dirty="0">
                <a:solidFill>
                  <a:srgbClr val="0070C0"/>
                </a:solidFill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F1FF08E3-A353-4239-BC67-9160BFFC4C37}"/>
                </a:ext>
              </a:extLst>
            </p:cNvPr>
            <p:cNvSpPr txBox="1"/>
            <p:nvPr/>
          </p:nvSpPr>
          <p:spPr>
            <a:xfrm rot="10800000">
              <a:off x="9086630" y="3939396"/>
              <a:ext cx="2569458" cy="646329"/>
            </a:xfrm>
            <a:prstGeom prst="round2Same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pt-PT" sz="2400" dirty="0">
                <a:solidFill>
                  <a:srgbClr val="000066"/>
                </a:solidFill>
              </a:endParaRPr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3F98DFC5-4F60-4816-9159-D7BA2A57C5DC}"/>
                </a:ext>
              </a:extLst>
            </p:cNvPr>
            <p:cNvSpPr/>
            <p:nvPr/>
          </p:nvSpPr>
          <p:spPr>
            <a:xfrm>
              <a:off x="9086630" y="3903050"/>
              <a:ext cx="25619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3600" b="1" dirty="0">
                  <a:solidFill>
                    <a:schemeClr val="bg1"/>
                  </a:solidFill>
                </a:rPr>
                <a:t> 119,23 M€</a:t>
              </a:r>
              <a:endParaRPr lang="pt-PT" sz="3600" dirty="0"/>
            </a:p>
          </p:txBody>
        </p:sp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3439750-E1D0-47D1-8A92-C27342DF2A2A}"/>
              </a:ext>
            </a:extLst>
          </p:cNvPr>
          <p:cNvSpPr txBox="1"/>
          <p:nvPr/>
        </p:nvSpPr>
        <p:spPr>
          <a:xfrm>
            <a:off x="7203857" y="2880790"/>
            <a:ext cx="8374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000" dirty="0">
                <a:solidFill>
                  <a:schemeClr val="bg1">
                    <a:lumMod val="50000"/>
                  </a:schemeClr>
                </a:solidFill>
              </a:rPr>
              <a:t>Unidade M€</a:t>
            </a:r>
          </a:p>
        </p:txBody>
      </p:sp>
    </p:spTree>
    <p:extLst>
      <p:ext uri="{BB962C8B-B14F-4D97-AF65-F5344CB8AC3E}">
        <p14:creationId xmlns:p14="http://schemas.microsoft.com/office/powerpoint/2010/main" val="2831305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91"/>
            <a:ext cx="12192000" cy="6852482"/>
          </a:xfrm>
          <a:prstGeom prst="rect">
            <a:avLst/>
          </a:prstGeom>
        </p:spPr>
      </p:pic>
      <p:sp>
        <p:nvSpPr>
          <p:cNvPr id="9" name="Retângulo 1">
            <a:extLst>
              <a:ext uri="{FF2B5EF4-FFF2-40B4-BE49-F238E27FC236}">
                <a16:creationId xmlns:a16="http://schemas.microsoft.com/office/drawing/2014/main" id="{6B0CEA53-53F6-4B28-A536-78E61F745418}"/>
              </a:ext>
            </a:extLst>
          </p:cNvPr>
          <p:cNvSpPr/>
          <p:nvPr/>
        </p:nvSpPr>
        <p:spPr>
          <a:xfrm>
            <a:off x="1170592" y="1170324"/>
            <a:ext cx="95980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proposta de LFRA prevê a </a:t>
            </a:r>
            <a:r>
              <a:rPr lang="pt-PT" b="1" dirty="0">
                <a:solidFill>
                  <a:srgbClr val="000066"/>
                </a:solidFill>
              </a:rPr>
              <a:t>criação do Fundo de Coesão Social </a:t>
            </a:r>
            <a:r>
              <a:rPr lang="pt-PT" dirty="0">
                <a:solidFill>
                  <a:srgbClr val="000066"/>
                </a:solidFill>
              </a:rPr>
              <a:t>que</a:t>
            </a:r>
            <a:r>
              <a:rPr lang="pt-PT" b="1" dirty="0">
                <a:solidFill>
                  <a:srgbClr val="000066"/>
                </a:solidFill>
              </a:rPr>
              <a:t> </a:t>
            </a:r>
            <a:r>
              <a:rPr lang="pt-PT" dirty="0">
                <a:solidFill>
                  <a:srgbClr val="000066"/>
                </a:solidFill>
              </a:rPr>
              <a:t>terá como principal objetivo compensar as Regiões Autónomas pelos sobrecustos, </a:t>
            </a:r>
            <a:r>
              <a:rPr lang="pt-PT" b="1" dirty="0">
                <a:solidFill>
                  <a:srgbClr val="000066"/>
                </a:solidFill>
              </a:rPr>
              <a:t>nas áreas sociais, particularmente na saúde e na educação</a:t>
            </a:r>
            <a:r>
              <a:rPr lang="pt-PT" dirty="0">
                <a:solidFill>
                  <a:srgbClr val="000066"/>
                </a:solidFill>
              </a:rPr>
              <a:t>, derivados da insularidade, tendo em consideração o princípio constitucional em que o direito à proteção da saúde e o direito ao ensino com igualdade de oportunidades de acesso e de êxito escolar, </a:t>
            </a:r>
            <a:r>
              <a:rPr lang="pt-PT" b="1" dirty="0">
                <a:solidFill>
                  <a:srgbClr val="000066"/>
                </a:solidFill>
              </a:rPr>
              <a:t>é assegurado pelo Estado.</a:t>
            </a:r>
            <a:r>
              <a:rPr lang="pt-PT" dirty="0">
                <a:solidFill>
                  <a:srgbClr val="000066"/>
                </a:solidFill>
              </a:rPr>
              <a:t> 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1D28721B-7C2A-41C0-B21A-E7B4FD1625FF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FE7191B0-C615-47C8-9F6B-9B65410C65A9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6" name="Retângulo: Cantos Superiores Arredondados 15">
              <a:extLst>
                <a:ext uri="{FF2B5EF4-FFF2-40B4-BE49-F238E27FC236}">
                  <a16:creationId xmlns:a16="http://schemas.microsoft.com/office/drawing/2014/main" id="{DE3BBEC1-1789-4770-A795-F57AED3A332C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7B8850B6-0E3D-4B9F-96BF-6E607C55D382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FUNDO DE COESÃO SOCIAL - 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48.º - A</a:t>
              </a:r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8ACF87B-7FCC-464D-96D9-B2A84FC20EE0}"/>
              </a:ext>
            </a:extLst>
          </p:cNvPr>
          <p:cNvSpPr txBox="1"/>
          <p:nvPr/>
        </p:nvSpPr>
        <p:spPr>
          <a:xfrm>
            <a:off x="1170592" y="2729744"/>
            <a:ext cx="9646290" cy="1753227"/>
          </a:xfrm>
          <a:prstGeom prst="round2SameRect">
            <a:avLst>
              <a:gd name="adj1" fmla="val 16667"/>
              <a:gd name="adj2" fmla="val 17310"/>
            </a:avLst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endParaRPr lang="pt-PT" sz="2200" b="1" dirty="0">
              <a:solidFill>
                <a:srgbClr val="0070C0"/>
              </a:solidFill>
            </a:endParaRPr>
          </a:p>
        </p:txBody>
      </p:sp>
      <p:sp>
        <p:nvSpPr>
          <p:cNvPr id="22" name="Retângulo 1">
            <a:extLst>
              <a:ext uri="{FF2B5EF4-FFF2-40B4-BE49-F238E27FC236}">
                <a16:creationId xmlns:a16="http://schemas.microsoft.com/office/drawing/2014/main" id="{DB443633-D998-41E8-B39A-8ACBFE11317C}"/>
              </a:ext>
            </a:extLst>
          </p:cNvPr>
          <p:cNvSpPr/>
          <p:nvPr/>
        </p:nvSpPr>
        <p:spPr>
          <a:xfrm>
            <a:off x="1194704" y="2739629"/>
            <a:ext cx="95980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chemeClr val="bg1"/>
                </a:solidFill>
              </a:rPr>
              <a:t>Numa análise histórica, verifica-se </a:t>
            </a:r>
            <a:r>
              <a:rPr lang="pt-PT" b="1" dirty="0">
                <a:solidFill>
                  <a:schemeClr val="bg1"/>
                </a:solidFill>
              </a:rPr>
              <a:t>que as despesas per capita com saúde e educação </a:t>
            </a:r>
            <a:r>
              <a:rPr lang="pt-PT" dirty="0">
                <a:solidFill>
                  <a:schemeClr val="bg1"/>
                </a:solidFill>
              </a:rPr>
              <a:t>nas duas regiões autónomas são, em média, </a:t>
            </a:r>
            <a:r>
              <a:rPr lang="pt-PT" b="1" dirty="0">
                <a:solidFill>
                  <a:schemeClr val="bg1"/>
                </a:solidFill>
              </a:rPr>
              <a:t>superiores em 30% </a:t>
            </a:r>
            <a:r>
              <a:rPr lang="pt-PT" dirty="0">
                <a:solidFill>
                  <a:schemeClr val="bg1"/>
                </a:solidFill>
              </a:rPr>
              <a:t>às suportadas pelo Estado. Esta situação está profundamente relacionada com a condição de insularidade que obriga a manutenção de equipamentos, infraestruturas e serviços com um custo associado substancialmente elevado, para servir um determinado número de população relativamente reduzida, </a:t>
            </a:r>
            <a:r>
              <a:rPr lang="pt-PT" b="1" dirty="0">
                <a:solidFill>
                  <a:schemeClr val="bg1"/>
                </a:solidFill>
              </a:rPr>
              <a:t>impedindo as regiões insulares de beneficiar de economias de escala.  </a:t>
            </a:r>
          </a:p>
        </p:txBody>
      </p:sp>
      <p:sp>
        <p:nvSpPr>
          <p:cNvPr id="14" name="Retângulo 1">
            <a:extLst>
              <a:ext uri="{FF2B5EF4-FFF2-40B4-BE49-F238E27FC236}">
                <a16:creationId xmlns:a16="http://schemas.microsoft.com/office/drawing/2014/main" id="{D8D7D929-F8C6-4508-8667-D93F52BADBEE}"/>
              </a:ext>
            </a:extLst>
          </p:cNvPr>
          <p:cNvSpPr/>
          <p:nvPr/>
        </p:nvSpPr>
        <p:spPr>
          <a:xfrm>
            <a:off x="1170592" y="4561817"/>
            <a:ext cx="9598066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solidFill>
                  <a:srgbClr val="000066"/>
                </a:solidFill>
              </a:rPr>
              <a:t>Esta diferença de encargos, </a:t>
            </a:r>
            <a:r>
              <a:rPr lang="pt-PT" b="1" dirty="0">
                <a:solidFill>
                  <a:srgbClr val="000066"/>
                </a:solidFill>
              </a:rPr>
              <a:t>tem dado origem a um continuo subfinanciamento das autonomias regionais </a:t>
            </a:r>
            <a:r>
              <a:rPr lang="pt-PT" dirty="0">
                <a:solidFill>
                  <a:srgbClr val="000066"/>
                </a:solidFill>
              </a:rPr>
              <a:t>que têm de assumir uma elevada percentagem dos seus orçamentos regionais para a garantia destas duas funções sociais às populações insulares. </a:t>
            </a:r>
          </a:p>
        </p:txBody>
      </p:sp>
    </p:spTree>
    <p:extLst>
      <p:ext uri="{BB962C8B-B14F-4D97-AF65-F5344CB8AC3E}">
        <p14:creationId xmlns:p14="http://schemas.microsoft.com/office/powerpoint/2010/main" val="1438934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89E120-9FA7-4D14-95F2-5D285A218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18"/>
            <a:ext cx="12192000" cy="6852482"/>
          </a:xfrm>
          <a:prstGeom prst="rect">
            <a:avLst/>
          </a:prstGeom>
        </p:spPr>
      </p:pic>
      <p:sp>
        <p:nvSpPr>
          <p:cNvPr id="11" name="Retângulo 1">
            <a:extLst>
              <a:ext uri="{FF2B5EF4-FFF2-40B4-BE49-F238E27FC236}">
                <a16:creationId xmlns:a16="http://schemas.microsoft.com/office/drawing/2014/main" id="{BA3A16E3-644D-4677-A9D3-47112AA8445A}"/>
              </a:ext>
            </a:extLst>
          </p:cNvPr>
          <p:cNvSpPr/>
          <p:nvPr/>
        </p:nvSpPr>
        <p:spPr>
          <a:xfrm>
            <a:off x="1412492" y="1315005"/>
            <a:ext cx="93670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A imposição de </a:t>
            </a:r>
            <a:r>
              <a:rPr lang="pt-PT" b="1" dirty="0">
                <a:solidFill>
                  <a:srgbClr val="000066"/>
                </a:solidFill>
              </a:rPr>
              <a:t>regras orçamentais e limites à dívida regional mais restritos do que àqueles que são estabelecidos para o Estado </a:t>
            </a:r>
            <a:r>
              <a:rPr lang="pt-PT" dirty="0">
                <a:solidFill>
                  <a:srgbClr val="000066"/>
                </a:solidFill>
              </a:rPr>
              <a:t>é uma discriminação presente na atual Lei de Finanças que urge ser corrigida.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D8227C57-9C58-4A34-B02D-A06DD9DE5E55}"/>
              </a:ext>
            </a:extLst>
          </p:cNvPr>
          <p:cNvGrpSpPr/>
          <p:nvPr/>
        </p:nvGrpSpPr>
        <p:grpSpPr>
          <a:xfrm>
            <a:off x="2134386" y="50755"/>
            <a:ext cx="7923228" cy="988740"/>
            <a:chOff x="1279044" y="999410"/>
            <a:chExt cx="7923228" cy="988740"/>
          </a:xfrm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B8DE7352-2FDE-40BA-8F0B-55800CD95572}"/>
                </a:ext>
              </a:extLst>
            </p:cNvPr>
            <p:cNvSpPr/>
            <p:nvPr/>
          </p:nvSpPr>
          <p:spPr>
            <a:xfrm>
              <a:off x="1279044" y="1109699"/>
              <a:ext cx="7856724" cy="46809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6" name="Retângulo: Cantos Superiores Arredondados 15">
              <a:extLst>
                <a:ext uri="{FF2B5EF4-FFF2-40B4-BE49-F238E27FC236}">
                  <a16:creationId xmlns:a16="http://schemas.microsoft.com/office/drawing/2014/main" id="{D4082619-52B4-4770-996F-E05E82A8491B}"/>
                </a:ext>
              </a:extLst>
            </p:cNvPr>
            <p:cNvSpPr/>
            <p:nvPr/>
          </p:nvSpPr>
          <p:spPr>
            <a:xfrm rot="10800000">
              <a:off x="1279044" y="1611883"/>
              <a:ext cx="7856724" cy="376267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27702BA1-5326-4653-AA5C-DC3DCDCA2C43}"/>
                </a:ext>
              </a:extLst>
            </p:cNvPr>
            <p:cNvSpPr/>
            <p:nvPr/>
          </p:nvSpPr>
          <p:spPr>
            <a:xfrm>
              <a:off x="1345548" y="999410"/>
              <a:ext cx="7856724" cy="9774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PT" sz="2400" b="1" cap="small" dirty="0">
                  <a:solidFill>
                    <a:schemeClr val="bg1"/>
                  </a:solidFill>
                </a:rPr>
                <a:t>REVISÃO DA LEI DAS FINANÇAS DAS REGIÕES AUTÓNOMAS</a:t>
              </a:r>
            </a:p>
            <a:p>
              <a:pPr lvl="0" algn="ctr">
                <a:lnSpc>
                  <a:spcPct val="150000"/>
                </a:lnSpc>
              </a:pPr>
              <a:r>
                <a:rPr lang="pt-PT" sz="1600" b="1" dirty="0">
                  <a:solidFill>
                    <a:srgbClr val="2E75B6"/>
                  </a:solidFill>
                </a:rPr>
                <a:t>REGRAS ORÇAMENTAIS E LIMITES À DÍVIDA - </a:t>
              </a:r>
              <a:r>
                <a:rPr lang="pt-PT" sz="1600" b="1" dirty="0" err="1">
                  <a:solidFill>
                    <a:srgbClr val="2E75B6"/>
                  </a:solidFill>
                </a:rPr>
                <a:t>art</a:t>
              </a:r>
              <a:r>
                <a:rPr lang="pt-PT" sz="1600" b="1" dirty="0">
                  <a:solidFill>
                    <a:srgbClr val="2E75B6"/>
                  </a:solidFill>
                </a:rPr>
                <a:t>. 16.º E 40º</a:t>
              </a:r>
            </a:p>
          </p:txBody>
        </p:sp>
      </p:grp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ECCAED2C-ABEA-4536-BA37-8DE3627FFD4A}"/>
              </a:ext>
            </a:extLst>
          </p:cNvPr>
          <p:cNvSpPr txBox="1"/>
          <p:nvPr/>
        </p:nvSpPr>
        <p:spPr>
          <a:xfrm>
            <a:off x="1293470" y="2337689"/>
            <a:ext cx="9605054" cy="1609260"/>
          </a:xfrm>
          <a:prstGeom prst="round2SameRect">
            <a:avLst>
              <a:gd name="adj1" fmla="val 16667"/>
              <a:gd name="adj2" fmla="val 17310"/>
            </a:avLst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endParaRPr lang="pt-PT" sz="2200" b="1" dirty="0">
              <a:solidFill>
                <a:srgbClr val="0070C0"/>
              </a:solidFill>
            </a:endParaRPr>
          </a:p>
        </p:txBody>
      </p:sp>
      <p:sp>
        <p:nvSpPr>
          <p:cNvPr id="12" name="Retângulo 1">
            <a:extLst>
              <a:ext uri="{FF2B5EF4-FFF2-40B4-BE49-F238E27FC236}">
                <a16:creationId xmlns:a16="http://schemas.microsoft.com/office/drawing/2014/main" id="{ADAB60A3-2B5D-4C55-9EC9-419CF62364EB}"/>
              </a:ext>
            </a:extLst>
          </p:cNvPr>
          <p:cNvSpPr/>
          <p:nvPr/>
        </p:nvSpPr>
        <p:spPr>
          <a:xfrm>
            <a:off x="1379242" y="4202145"/>
            <a:ext cx="93670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rgbClr val="000066"/>
                </a:solidFill>
              </a:rPr>
              <a:t>Não obstante a proposta de LFRA prever uma </a:t>
            </a:r>
            <a:r>
              <a:rPr lang="pt-PT" b="1" dirty="0">
                <a:solidFill>
                  <a:srgbClr val="000066"/>
                </a:solidFill>
              </a:rPr>
              <a:t>uniformização das regras orçamentais e dos limites à dívida semelhantes ao estabelecido para o Estado Português</a:t>
            </a:r>
            <a:r>
              <a:rPr lang="pt-PT" dirty="0">
                <a:solidFill>
                  <a:srgbClr val="000066"/>
                </a:solidFill>
              </a:rPr>
              <a:t>, será contudo de ponderar que essas normas orçamentais não estejam previstas na Lei das Finanças Regionais mas sim, na respetiva Lei de Enquadramento Orçamental. </a:t>
            </a:r>
          </a:p>
        </p:txBody>
      </p:sp>
      <p:sp>
        <p:nvSpPr>
          <p:cNvPr id="13" name="Retângulo 1">
            <a:extLst>
              <a:ext uri="{FF2B5EF4-FFF2-40B4-BE49-F238E27FC236}">
                <a16:creationId xmlns:a16="http://schemas.microsoft.com/office/drawing/2014/main" id="{4760352B-4910-401B-95ED-20F8D4B45784}"/>
              </a:ext>
            </a:extLst>
          </p:cNvPr>
          <p:cNvSpPr/>
          <p:nvPr/>
        </p:nvSpPr>
        <p:spPr>
          <a:xfrm>
            <a:off x="1412492" y="2493531"/>
            <a:ext cx="93670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>
                <a:solidFill>
                  <a:schemeClr val="bg1"/>
                </a:solidFill>
              </a:rPr>
              <a:t>É proposta também a possibilidade das Regiões Autónomas poderem </a:t>
            </a:r>
            <a:r>
              <a:rPr lang="pt-PT" b="1" dirty="0">
                <a:solidFill>
                  <a:schemeClr val="bg1"/>
                </a:solidFill>
              </a:rPr>
              <a:t>aceder à garantia do Estado para o refinanciamento da dívida pública regional</a:t>
            </a:r>
            <a:r>
              <a:rPr lang="pt-PT" dirty="0">
                <a:solidFill>
                  <a:schemeClr val="bg1"/>
                </a:solidFill>
              </a:rPr>
              <a:t>, pois esse impedimento </a:t>
            </a:r>
            <a:r>
              <a:rPr lang="pt-PT" b="1" dirty="0">
                <a:solidFill>
                  <a:schemeClr val="bg1"/>
                </a:solidFill>
              </a:rPr>
              <a:t>representa uma discriminação do Estado às populações insulares</a:t>
            </a:r>
            <a:r>
              <a:rPr lang="pt-PT" dirty="0">
                <a:solidFill>
                  <a:schemeClr val="bg1"/>
                </a:solidFill>
              </a:rPr>
              <a:t>, obrigando os Governos Regionais a suportar encargos com a dívida substancialmente superiores aos suportados pelo Estado. </a:t>
            </a:r>
          </a:p>
        </p:txBody>
      </p:sp>
    </p:spTree>
    <p:extLst>
      <p:ext uri="{BB962C8B-B14F-4D97-AF65-F5344CB8AC3E}">
        <p14:creationId xmlns:p14="http://schemas.microsoft.com/office/powerpoint/2010/main" val="23778089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3701</TotalTime>
  <Words>1720</Words>
  <Application>Microsoft Office PowerPoint</Application>
  <PresentationFormat>Ecrã Panorâmico</PresentationFormat>
  <Paragraphs>167</Paragraphs>
  <Slides>12</Slides>
  <Notes>3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Merriweather-Light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Catarina Campos</dc:creator>
  <cp:lastModifiedBy>José Alexandre Camacho de Caires</cp:lastModifiedBy>
  <cp:revision>483</cp:revision>
  <cp:lastPrinted>2022-02-18T09:58:03Z</cp:lastPrinted>
  <dcterms:created xsi:type="dcterms:W3CDTF">2021-08-09T14:09:56Z</dcterms:created>
  <dcterms:modified xsi:type="dcterms:W3CDTF">2022-02-18T12:40:36Z</dcterms:modified>
</cp:coreProperties>
</file>